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Microsoft_Equation1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70" r:id="rId4"/>
    <p:sldId id="258" r:id="rId5"/>
    <p:sldId id="259" r:id="rId6"/>
    <p:sldId id="261" r:id="rId7"/>
    <p:sldId id="269" r:id="rId8"/>
    <p:sldId id="263" r:id="rId9"/>
    <p:sldId id="267" r:id="rId10"/>
    <p:sldId id="268" r:id="rId11"/>
    <p:sldId id="265" r:id="rId12"/>
    <p:sldId id="266" r:id="rId13"/>
    <p:sldId id="273" r:id="rId14"/>
    <p:sldId id="272" r:id="rId15"/>
    <p:sldId id="274" r:id="rId16"/>
    <p:sldId id="275" r:id="rId17"/>
    <p:sldId id="264" r:id="rId18"/>
    <p:sldId id="276" r:id="rId19"/>
    <p:sldId id="262" r:id="rId20"/>
    <p:sldId id="271" r:id="rId21"/>
    <p:sldId id="278" r:id="rId22"/>
    <p:sldId id="304" r:id="rId23"/>
    <p:sldId id="305" r:id="rId24"/>
    <p:sldId id="279" r:id="rId25"/>
    <p:sldId id="280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4" r:id="rId34"/>
    <p:sldId id="290" r:id="rId35"/>
    <p:sldId id="281" r:id="rId36"/>
    <p:sldId id="291" r:id="rId37"/>
    <p:sldId id="302" r:id="rId38"/>
    <p:sldId id="292" r:id="rId39"/>
    <p:sldId id="295" r:id="rId40"/>
    <p:sldId id="298" r:id="rId41"/>
    <p:sldId id="297" r:id="rId42"/>
    <p:sldId id="296" r:id="rId43"/>
    <p:sldId id="293" r:id="rId44"/>
    <p:sldId id="303" r:id="rId45"/>
    <p:sldId id="306" r:id="rId46"/>
    <p:sldId id="299" r:id="rId47"/>
    <p:sldId id="30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DF4"/>
    <a:srgbClr val="D0D8E8"/>
    <a:srgbClr val="C31AFF"/>
    <a:srgbClr val="E58BFF"/>
    <a:srgbClr val="507BCB"/>
    <a:srgbClr val="558DD7"/>
    <a:srgbClr val="5879D7"/>
    <a:srgbClr val="7091D7"/>
    <a:srgbClr val="133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4660"/>
  </p:normalViewPr>
  <p:slideViewPr>
    <p:cSldViewPr snapToGrid="0" snapToObjects="1">
      <p:cViewPr varScale="1">
        <p:scale>
          <a:sx n="165" d="100"/>
          <a:sy n="165" d="100"/>
        </p:scale>
        <p:origin x="-112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Relationship Id="rId3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image" Target="../media/image27.emf"/><Relationship Id="rId2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32.emf"/><Relationship Id="rId3" Type="http://schemas.openxmlformats.org/officeDocument/2006/relationships/image" Target="../media/image3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38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1" Type="http://schemas.openxmlformats.org/officeDocument/2006/relationships/image" Target="../media/image56.emf"/><Relationship Id="rId2" Type="http://schemas.openxmlformats.org/officeDocument/2006/relationships/image" Target="../media/image5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1" Type="http://schemas.openxmlformats.org/officeDocument/2006/relationships/image" Target="../media/image57.emf"/><Relationship Id="rId2" Type="http://schemas.openxmlformats.org/officeDocument/2006/relationships/image" Target="../media/image5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Relationship Id="rId2" Type="http://schemas.openxmlformats.org/officeDocument/2006/relationships/image" Target="../media/image6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image" Target="../media/image64.emf"/><Relationship Id="rId2" Type="http://schemas.openxmlformats.org/officeDocument/2006/relationships/image" Target="../media/image6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image" Target="../media/image7.emf"/><Relationship Id="rId2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6" Type="http://schemas.openxmlformats.org/officeDocument/2006/relationships/image" Target="../media/image57.emf"/><Relationship Id="rId7" Type="http://schemas.openxmlformats.org/officeDocument/2006/relationships/image" Target="../media/image56.emf"/><Relationship Id="rId8" Type="http://schemas.openxmlformats.org/officeDocument/2006/relationships/image" Target="../media/image45.emf"/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87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Relationship Id="rId2" Type="http://schemas.openxmlformats.org/officeDocument/2006/relationships/image" Target="../media/image92.emf"/><Relationship Id="rId3" Type="http://schemas.openxmlformats.org/officeDocument/2006/relationships/image" Target="../media/image8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Relationship Id="rId2" Type="http://schemas.openxmlformats.org/officeDocument/2006/relationships/image" Target="../media/image8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image" Target="../media/image5.emf"/><Relationship Id="rId2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5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image" Target="../media/image11.emf"/><Relationship Id="rId2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11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F070-10D7-B04C-89FC-5B4AD48ABD2F}" type="datetimeFigureOut">
              <a:rPr lang="en-US" smtClean="0"/>
              <a:t>1/29/15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FD7B7-D2AB-8148-BF5A-260E16141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9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1/29/15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3F97-23B1-B34B-BCF8-1DF9DC954D0E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A922-EF40-F548-99CA-FE59217B66F2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31902-5B04-D24C-8A31-E61C4D40B305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C5961-1427-C843-A861-E75515128726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B2CA-C310-1C48-9BB4-3AEDAE034D0C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F74D-9AEC-334D-87CF-05C0D6C2330B}" type="datetime1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51F1-51D9-DD41-A7AF-70DEA9AFAD7E}" type="datetime1">
              <a:rPr lang="en-US" smtClean="0"/>
              <a:t>1/29/15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69ED-582D-2844-9B49-A7EF70424F03}" type="datetime1">
              <a:rPr lang="en-US" smtClean="0"/>
              <a:t>1/29/15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5679B-570A-8747-89CB-CAE920FA998D}" type="datetime1">
              <a:rPr lang="en-US" smtClean="0"/>
              <a:t>1/29/15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4FD3B-8975-6344-B5E9-FD17A0A5BC9E}" type="datetime1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14BFD-FEB9-EA4B-8F8C-B8300151D609}" type="datetime1">
              <a:rPr lang="en-US" smtClean="0"/>
              <a:t>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B1F95-EA2E-134F-BB4E-10193B11DDAD}" type="datetime1">
              <a:rPr lang="en-US" smtClean="0"/>
              <a:t>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23.e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2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27.emf"/><Relationship Id="rId9" Type="http://schemas.openxmlformats.org/officeDocument/2006/relationships/oleObject" Target="../embeddings/oleObject32.bin"/><Relationship Id="rId10" Type="http://schemas.openxmlformats.org/officeDocument/2006/relationships/image" Target="../media/image1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2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30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38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40.bin"/><Relationship Id="rId10" Type="http://schemas.openxmlformats.org/officeDocument/2006/relationships/image" Target="../media/image3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32.e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45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46.bin"/><Relationship Id="rId8" Type="http://schemas.openxmlformats.org/officeDocument/2006/relationships/image" Target="../media/image34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1.bin"/><Relationship Id="rId12" Type="http://schemas.openxmlformats.org/officeDocument/2006/relationships/image" Target="../media/image3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7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49.bin"/><Relationship Id="rId8" Type="http://schemas.openxmlformats.org/officeDocument/2006/relationships/image" Target="../media/image37.emf"/><Relationship Id="rId9" Type="http://schemas.openxmlformats.org/officeDocument/2006/relationships/oleObject" Target="../embeddings/oleObject50.bin"/><Relationship Id="rId10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53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oleObject" Target="../embeddings/oleObject54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55.bin"/><Relationship Id="rId7" Type="http://schemas.openxmlformats.org/officeDocument/2006/relationships/image" Target="../media/image42.emf"/><Relationship Id="rId8" Type="http://schemas.openxmlformats.org/officeDocument/2006/relationships/oleObject" Target="../embeddings/oleObject56.bin"/><Relationship Id="rId9" Type="http://schemas.openxmlformats.org/officeDocument/2006/relationships/image" Target="../media/image43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59.bin"/><Relationship Id="rId8" Type="http://schemas.openxmlformats.org/officeDocument/2006/relationships/image" Target="../media/image4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61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62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63.bin"/><Relationship Id="rId10" Type="http://schemas.openxmlformats.org/officeDocument/2006/relationships/image" Target="../media/image5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4" Type="http://schemas.openxmlformats.org/officeDocument/2006/relationships/image" Target="../media/image52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4" Type="http://schemas.openxmlformats.org/officeDocument/2006/relationships/image" Target="../media/image52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4" Type="http://schemas.openxmlformats.org/officeDocument/2006/relationships/image" Target="../media/image53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4" Type="http://schemas.openxmlformats.org/officeDocument/2006/relationships/image" Target="../media/image54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4" Type="http://schemas.openxmlformats.org/officeDocument/2006/relationships/image" Target="../media/image55.emf"/><Relationship Id="rId5" Type="http://schemas.openxmlformats.org/officeDocument/2006/relationships/oleObject" Target="../embeddings/oleObject69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4.bin"/><Relationship Id="rId12" Type="http://schemas.openxmlformats.org/officeDocument/2006/relationships/image" Target="../media/image59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0.bin"/><Relationship Id="rId4" Type="http://schemas.openxmlformats.org/officeDocument/2006/relationships/image" Target="../media/image56.emf"/><Relationship Id="rId5" Type="http://schemas.openxmlformats.org/officeDocument/2006/relationships/oleObject" Target="../embeddings/oleObject71.bin"/><Relationship Id="rId6" Type="http://schemas.openxmlformats.org/officeDocument/2006/relationships/image" Target="../media/image57.emf"/><Relationship Id="rId7" Type="http://schemas.openxmlformats.org/officeDocument/2006/relationships/oleObject" Target="../embeddings/oleObject72.bin"/><Relationship Id="rId8" Type="http://schemas.openxmlformats.org/officeDocument/2006/relationships/image" Target="../media/image45.emf"/><Relationship Id="rId9" Type="http://schemas.openxmlformats.org/officeDocument/2006/relationships/oleObject" Target="../embeddings/oleObject73.bin"/><Relationship Id="rId10" Type="http://schemas.openxmlformats.org/officeDocument/2006/relationships/image" Target="../media/image5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76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77.bin"/><Relationship Id="rId8" Type="http://schemas.openxmlformats.org/officeDocument/2006/relationships/image" Target="../media/image60.emf"/><Relationship Id="rId9" Type="http://schemas.openxmlformats.org/officeDocument/2006/relationships/oleObject" Target="../embeddings/oleObject78.bin"/><Relationship Id="rId10" Type="http://schemas.openxmlformats.org/officeDocument/2006/relationships/image" Target="../media/image61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4" Type="http://schemas.openxmlformats.org/officeDocument/2006/relationships/image" Target="../media/image62.emf"/><Relationship Id="rId5" Type="http://schemas.openxmlformats.org/officeDocument/2006/relationships/oleObject" Target="../embeddings/oleObject80.bin"/><Relationship Id="rId6" Type="http://schemas.openxmlformats.org/officeDocument/2006/relationships/image" Target="../media/image63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4" Type="http://schemas.openxmlformats.org/officeDocument/2006/relationships/image" Target="../media/image64.emf"/><Relationship Id="rId5" Type="http://schemas.openxmlformats.org/officeDocument/2006/relationships/oleObject" Target="../embeddings/oleObject82.bin"/><Relationship Id="rId6" Type="http://schemas.openxmlformats.org/officeDocument/2006/relationships/image" Target="../media/image65.emf"/><Relationship Id="rId7" Type="http://schemas.openxmlformats.org/officeDocument/2006/relationships/oleObject" Target="../embeddings/oleObject83.bin"/><Relationship Id="rId8" Type="http://schemas.openxmlformats.org/officeDocument/2006/relationships/image" Target="../media/image66.emf"/><Relationship Id="rId9" Type="http://schemas.openxmlformats.org/officeDocument/2006/relationships/oleObject" Target="../embeddings/oleObject84.bin"/><Relationship Id="rId10" Type="http://schemas.openxmlformats.org/officeDocument/2006/relationships/image" Target="../media/image67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4" Type="http://schemas.openxmlformats.org/officeDocument/2006/relationships/image" Target="../media/image68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4" Type="http://schemas.openxmlformats.org/officeDocument/2006/relationships/image" Target="../media/image69.emf"/><Relationship Id="rId5" Type="http://schemas.openxmlformats.org/officeDocument/2006/relationships/oleObject" Target="../embeddings/oleObject87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88.bin"/><Relationship Id="rId8" Type="http://schemas.openxmlformats.org/officeDocument/2006/relationships/image" Target="../media/image71.emf"/><Relationship Id="rId9" Type="http://schemas.openxmlformats.org/officeDocument/2006/relationships/oleObject" Target="../embeddings/oleObject89.bin"/><Relationship Id="rId10" Type="http://schemas.openxmlformats.org/officeDocument/2006/relationships/image" Target="../media/image72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1.bin"/><Relationship Id="rId12" Type="http://schemas.openxmlformats.org/officeDocument/2006/relationships/image" Target="../media/image77.emf"/><Relationship Id="rId13" Type="http://schemas.openxmlformats.org/officeDocument/2006/relationships/oleObject" Target="../embeddings/oleObject94.bin"/><Relationship Id="rId14" Type="http://schemas.openxmlformats.org/officeDocument/2006/relationships/image" Target="../media/image57.emf"/><Relationship Id="rId15" Type="http://schemas.openxmlformats.org/officeDocument/2006/relationships/oleObject" Target="../embeddings/oleObject95.bin"/><Relationship Id="rId16" Type="http://schemas.openxmlformats.org/officeDocument/2006/relationships/image" Target="../media/image56.emf"/><Relationship Id="rId17" Type="http://schemas.openxmlformats.org/officeDocument/2006/relationships/oleObject" Target="../embeddings/oleObject96.bin"/><Relationship Id="rId18" Type="http://schemas.openxmlformats.org/officeDocument/2006/relationships/image" Target="../media/image45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0.bin"/><Relationship Id="rId4" Type="http://schemas.openxmlformats.org/officeDocument/2006/relationships/image" Target="../media/image73.emf"/><Relationship Id="rId5" Type="http://schemas.openxmlformats.org/officeDocument/2006/relationships/oleObject" Target="../embeddings/oleObject91.bin"/><Relationship Id="rId6" Type="http://schemas.openxmlformats.org/officeDocument/2006/relationships/image" Target="../media/image74.emf"/><Relationship Id="rId7" Type="http://schemas.openxmlformats.org/officeDocument/2006/relationships/oleObject" Target="../embeddings/oleObject92.bin"/><Relationship Id="rId8" Type="http://schemas.openxmlformats.org/officeDocument/2006/relationships/image" Target="../media/image75.emf"/><Relationship Id="rId9" Type="http://schemas.openxmlformats.org/officeDocument/2006/relationships/oleObject" Target="../embeddings/oleObject93.bin"/><Relationship Id="rId10" Type="http://schemas.openxmlformats.org/officeDocument/2006/relationships/image" Target="../media/image7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Relationship Id="rId3" Type="http://schemas.openxmlformats.org/officeDocument/2006/relationships/image" Target="../media/image7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4" Type="http://schemas.openxmlformats.org/officeDocument/2006/relationships/image" Target="../media/image80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2.bin"/><Relationship Id="rId12" Type="http://schemas.openxmlformats.org/officeDocument/2006/relationships/image" Target="../media/image85.emf"/><Relationship Id="rId13" Type="http://schemas.openxmlformats.org/officeDocument/2006/relationships/oleObject" Target="../embeddings/oleObject103.bin"/><Relationship Id="rId14" Type="http://schemas.openxmlformats.org/officeDocument/2006/relationships/image" Target="../media/image86.emf"/><Relationship Id="rId15" Type="http://schemas.openxmlformats.org/officeDocument/2006/relationships/oleObject" Target="../embeddings/oleObject104.bin"/><Relationship Id="rId16" Type="http://schemas.openxmlformats.org/officeDocument/2006/relationships/image" Target="../media/image87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8.bin"/><Relationship Id="rId4" Type="http://schemas.openxmlformats.org/officeDocument/2006/relationships/image" Target="../media/image81.emf"/><Relationship Id="rId5" Type="http://schemas.openxmlformats.org/officeDocument/2006/relationships/oleObject" Target="../embeddings/oleObject99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100.bin"/><Relationship Id="rId8" Type="http://schemas.openxmlformats.org/officeDocument/2006/relationships/image" Target="../media/image83.emf"/><Relationship Id="rId9" Type="http://schemas.openxmlformats.org/officeDocument/2006/relationships/oleObject" Target="../embeddings/oleObject101.bin"/><Relationship Id="rId10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9.bin"/><Relationship Id="rId12" Type="http://schemas.openxmlformats.org/officeDocument/2006/relationships/image" Target="../media/image90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5.bin"/><Relationship Id="rId4" Type="http://schemas.openxmlformats.org/officeDocument/2006/relationships/image" Target="../media/image81.emf"/><Relationship Id="rId5" Type="http://schemas.openxmlformats.org/officeDocument/2006/relationships/oleObject" Target="../embeddings/oleObject106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107.bin"/><Relationship Id="rId8" Type="http://schemas.openxmlformats.org/officeDocument/2006/relationships/image" Target="../media/image88.emf"/><Relationship Id="rId9" Type="http://schemas.openxmlformats.org/officeDocument/2006/relationships/oleObject" Target="../embeddings/oleObject108.bin"/><Relationship Id="rId10" Type="http://schemas.openxmlformats.org/officeDocument/2006/relationships/image" Target="../media/image8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4" Type="http://schemas.openxmlformats.org/officeDocument/2006/relationships/image" Target="../media/image91.emf"/><Relationship Id="rId5" Type="http://schemas.openxmlformats.org/officeDocument/2006/relationships/oleObject" Target="../embeddings/oleObject111.bin"/><Relationship Id="rId6" Type="http://schemas.openxmlformats.org/officeDocument/2006/relationships/image" Target="../media/image92.emf"/><Relationship Id="rId7" Type="http://schemas.openxmlformats.org/officeDocument/2006/relationships/oleObject" Target="../embeddings/oleObject112.bin"/><Relationship Id="rId8" Type="http://schemas.openxmlformats.org/officeDocument/2006/relationships/image" Target="../media/image88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4" Type="http://schemas.openxmlformats.org/officeDocument/2006/relationships/image" Target="../media/image81.emf"/><Relationship Id="rId5" Type="http://schemas.openxmlformats.org/officeDocument/2006/relationships/oleObject" Target="../embeddings/oleObject114.bin"/><Relationship Id="rId6" Type="http://schemas.openxmlformats.org/officeDocument/2006/relationships/image" Target="../media/image88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1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8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1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2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6:</a:t>
            </a:r>
          </a:p>
          <a:p>
            <a:r>
              <a:rPr lang="en-US" dirty="0" smtClean="0"/>
              <a:t>Conditional Random Fields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</a:t>
            </a:r>
            <a:r>
              <a:rPr lang="en-US" dirty="0" err="1" smtClean="0"/>
              <a:t>vs</a:t>
            </a:r>
            <a:r>
              <a:rPr lang="en-US" dirty="0" smtClean="0"/>
              <a:t>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endParaRPr lang="en-US" sz="4400" dirty="0"/>
          </a:p>
          <a:p>
            <a:r>
              <a:rPr lang="en-US" dirty="0" smtClean="0"/>
              <a:t>Hidden Markov Models:</a:t>
            </a:r>
            <a:endParaRPr lang="en-US" dirty="0"/>
          </a:p>
          <a:p>
            <a:endParaRPr lang="en-US" sz="8400" dirty="0" smtClean="0"/>
          </a:p>
          <a:p>
            <a:r>
              <a:rPr lang="en-US" dirty="0" smtClean="0"/>
              <a:t>HMMs ≈ 1</a:t>
            </a:r>
            <a:r>
              <a:rPr lang="en-US" baseline="30000" dirty="0" smtClean="0"/>
              <a:t>st</a:t>
            </a:r>
            <a:r>
              <a:rPr lang="en-US" dirty="0" smtClean="0"/>
              <a:t> order variant of Naïve Bayes!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994373"/>
              </p:ext>
            </p:extLst>
          </p:nvPr>
        </p:nvGraphicFramePr>
        <p:xfrm>
          <a:off x="3132138" y="1960030"/>
          <a:ext cx="287655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04" name="Equation" r:id="rId3" imgW="1231900" imgH="457200" progId="Equation.3">
                  <p:embed/>
                </p:oleObj>
              </mc:Choice>
              <mc:Fallback>
                <p:oleObj name="Equation" r:id="rId3" imgW="1231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2138" y="1960030"/>
                        <a:ext cx="2876550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596315"/>
              </p:ext>
            </p:extLst>
          </p:nvPr>
        </p:nvGraphicFramePr>
        <p:xfrm>
          <a:off x="2329456" y="3627438"/>
          <a:ext cx="4551362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05" name="Equation" r:id="rId5" imgW="2095500" imgH="482600" progId="Equation.3">
                  <p:embed/>
                </p:oleObj>
              </mc:Choice>
              <mc:Fallback>
                <p:oleObj name="Equation" r:id="rId5" imgW="2095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29456" y="3627438"/>
                        <a:ext cx="4551362" cy="104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693270" y="5650945"/>
            <a:ext cx="288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(just one interpretation…)</a:t>
            </a:r>
            <a:endParaRPr lang="en-US" sz="2000" dirty="0"/>
          </a:p>
        </p:txBody>
      </p:sp>
      <p:sp>
        <p:nvSpPr>
          <p:cNvPr id="13" name="Left Brace 12"/>
          <p:cNvSpPr/>
          <p:nvPr/>
        </p:nvSpPr>
        <p:spPr>
          <a:xfrm rot="16200000">
            <a:off x="4569035" y="3650304"/>
            <a:ext cx="175436" cy="2010867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59008" y="4682004"/>
            <a:ext cx="588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P(y)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87693" y="1553895"/>
            <a:ext cx="588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P(y)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86328" y="1954005"/>
            <a:ext cx="178596" cy="3016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75745" y="3008094"/>
            <a:ext cx="274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“Naïve” Generative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Independence Assumption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008688" y="2804657"/>
            <a:ext cx="215747" cy="25846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403032" y="3654425"/>
            <a:ext cx="150168" cy="26281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1346" y="1506240"/>
            <a:ext cx="817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P(</a:t>
            </a:r>
            <a:r>
              <a:rPr lang="en-US" sz="2000" dirty="0" err="1" smtClean="0">
                <a:solidFill>
                  <a:srgbClr val="953735"/>
                </a:solidFill>
              </a:rPr>
              <a:t>x|y</a:t>
            </a:r>
            <a:r>
              <a:rPr lang="en-US" sz="2000" dirty="0" smtClean="0">
                <a:solidFill>
                  <a:srgbClr val="953735"/>
                </a:solidFill>
              </a:rPr>
              <a:t>)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562965" y="1966645"/>
            <a:ext cx="310891" cy="20965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916998" y="4481949"/>
            <a:ext cx="817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P(</a:t>
            </a:r>
            <a:r>
              <a:rPr lang="en-US" sz="2000" dirty="0" err="1" smtClean="0">
                <a:solidFill>
                  <a:srgbClr val="953735"/>
                </a:solidFill>
              </a:rPr>
              <a:t>x|y</a:t>
            </a:r>
            <a:r>
              <a:rPr lang="en-US" sz="2000" dirty="0" smtClean="0">
                <a:solidFill>
                  <a:srgbClr val="953735"/>
                </a:solidFill>
              </a:rPr>
              <a:t>)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flipH="1" flipV="1">
            <a:off x="6634547" y="4481949"/>
            <a:ext cx="282451" cy="20005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54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/>
      <p:bldP spid="21" grpId="0"/>
      <p:bldP spid="29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Summary: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Naïve Bayes</a:t>
            </a:r>
            <a:endParaRPr lang="en-US" dirty="0">
              <a:solidFill>
                <a:srgbClr val="95373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Joint model of (</a:t>
            </a:r>
            <a:r>
              <a:rPr lang="en-US" dirty="0" err="1" smtClean="0"/>
              <a:t>x,y</a:t>
            </a:r>
            <a:r>
              <a:rPr lang="en-US" dirty="0" smtClean="0"/>
              <a:t>):</a:t>
            </a:r>
          </a:p>
          <a:p>
            <a:pPr lvl="1"/>
            <a:r>
              <a:rPr lang="en-US" sz="2400" dirty="0" smtClean="0"/>
              <a:t>“Naïve” independence assumption each </a:t>
            </a:r>
            <a:r>
              <a:rPr lang="en-US" sz="2400" dirty="0" err="1" smtClean="0"/>
              <a:t>x</a:t>
            </a:r>
            <a:r>
              <a:rPr lang="en-US" sz="2400" baseline="30000" dirty="0" err="1" smtClean="0"/>
              <a:t>d</a:t>
            </a:r>
            <a:endParaRPr lang="en-US" sz="2400" baseline="30000" dirty="0" smtClean="0"/>
          </a:p>
          <a:p>
            <a:endParaRPr lang="en-US" dirty="0"/>
          </a:p>
          <a:p>
            <a:endParaRPr lang="en-US" sz="2000" dirty="0" smtClean="0"/>
          </a:p>
          <a:p>
            <a:r>
              <a:rPr lang="en-US" dirty="0" smtClean="0"/>
              <a:t>Use </a:t>
            </a:r>
            <a:r>
              <a:rPr lang="en-US" dirty="0" err="1" smtClean="0"/>
              <a:t>Bayes’s</a:t>
            </a:r>
            <a:r>
              <a:rPr lang="en-US" dirty="0" smtClean="0"/>
              <a:t> Rule for prediction:</a:t>
            </a:r>
          </a:p>
          <a:p>
            <a:endParaRPr lang="en-US" sz="2800" dirty="0"/>
          </a:p>
          <a:p>
            <a:endParaRPr lang="en-US" sz="2000" dirty="0" smtClean="0"/>
          </a:p>
          <a:p>
            <a:r>
              <a:rPr lang="en-US" dirty="0" smtClean="0"/>
              <a:t>Maximum Likelihood Training:</a:t>
            </a:r>
          </a:p>
          <a:p>
            <a:pPr lvl="1"/>
            <a:r>
              <a:rPr lang="en-US" sz="2400" dirty="0" smtClean="0"/>
              <a:t>Count Frequencies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480987"/>
              </p:ext>
            </p:extLst>
          </p:nvPr>
        </p:nvGraphicFramePr>
        <p:xfrm>
          <a:off x="1725941" y="2587014"/>
          <a:ext cx="3274698" cy="938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" name="Equation" r:id="rId3" imgW="1600200" imgH="457200" progId="Equation.3">
                  <p:embed/>
                </p:oleObj>
              </mc:Choice>
              <mc:Fallback>
                <p:oleObj name="Equation" r:id="rId3" imgW="1600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5941" y="2587014"/>
                        <a:ext cx="3274698" cy="938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075328"/>
              </p:ext>
            </p:extLst>
          </p:nvPr>
        </p:nvGraphicFramePr>
        <p:xfrm>
          <a:off x="765308" y="4120616"/>
          <a:ext cx="76644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Equation" r:id="rId5" imgW="3911600" imgH="457200" progId="Equation.3">
                  <p:embed/>
                </p:oleObj>
              </mc:Choice>
              <mc:Fallback>
                <p:oleObj name="Equation" r:id="rId5" imgW="3911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5308" y="4120616"/>
                        <a:ext cx="76644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87532" y="2606859"/>
            <a:ext cx="2541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“Generative Model”</a:t>
            </a:r>
          </a:p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(can sample new data)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094908"/>
              </p:ext>
            </p:extLst>
          </p:nvPr>
        </p:nvGraphicFramePr>
        <p:xfrm>
          <a:off x="6813870" y="1600200"/>
          <a:ext cx="1371793" cy="431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52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3870" y="1600200"/>
                        <a:ext cx="1371793" cy="431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Conditional Prob.?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Weird to train to maximize:</a:t>
            </a:r>
          </a:p>
          <a:p>
            <a:endParaRPr lang="en-US" sz="2800" dirty="0" smtClean="0"/>
          </a:p>
          <a:p>
            <a:endParaRPr lang="en-US" sz="2400" dirty="0"/>
          </a:p>
          <a:p>
            <a:r>
              <a:rPr lang="en-US" sz="2800" dirty="0" smtClean="0"/>
              <a:t>When goal should be to maximize: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321947"/>
              </p:ext>
            </p:extLst>
          </p:nvPr>
        </p:nvGraphicFramePr>
        <p:xfrm>
          <a:off x="692662" y="2137028"/>
          <a:ext cx="5150356" cy="76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53" name="Equation" r:id="rId5" imgW="3073400" imgH="457200" progId="Equation.3">
                  <p:embed/>
                </p:oleObj>
              </mc:Choice>
              <mc:Fallback>
                <p:oleObj name="Equation" r:id="rId5" imgW="307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2662" y="2137028"/>
                        <a:ext cx="5150356" cy="768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443198"/>
              </p:ext>
            </p:extLst>
          </p:nvPr>
        </p:nvGraphicFramePr>
        <p:xfrm>
          <a:off x="692662" y="3625564"/>
          <a:ext cx="7493001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54" name="Equation" r:id="rId7" imgW="4470400" imgH="457200" progId="Equation.3">
                  <p:embed/>
                </p:oleObj>
              </mc:Choice>
              <mc:Fallback>
                <p:oleObj name="Equation" r:id="rId7" imgW="4470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2662" y="3625564"/>
                        <a:ext cx="7493001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460193"/>
              </p:ext>
            </p:extLst>
          </p:nvPr>
        </p:nvGraphicFramePr>
        <p:xfrm>
          <a:off x="6795285" y="2137028"/>
          <a:ext cx="1016680" cy="65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55" name="Equation" r:id="rId9" imgW="762000" imgH="495300" progId="Equation.3">
                  <p:embed/>
                </p:oleObj>
              </mc:Choice>
              <mc:Fallback>
                <p:oleObj name="Equation" r:id="rId9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95285" y="2137028"/>
                        <a:ext cx="1016680" cy="659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430155"/>
              </p:ext>
            </p:extLst>
          </p:nvPr>
        </p:nvGraphicFramePr>
        <p:xfrm>
          <a:off x="4776376" y="4502815"/>
          <a:ext cx="3118240" cy="642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56" name="Equation" r:id="rId11" imgW="2349500" imgH="482600" progId="Equation.3">
                  <p:embed/>
                </p:oleObj>
              </mc:Choice>
              <mc:Fallback>
                <p:oleObj name="Equation" r:id="rId11" imgW="2349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76376" y="4502815"/>
                        <a:ext cx="3118240" cy="642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33130" y="4537615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Breaks independence!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Can no longer use count statistics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215536"/>
              </p:ext>
            </p:extLst>
          </p:nvPr>
        </p:nvGraphicFramePr>
        <p:xfrm>
          <a:off x="854959" y="5145224"/>
          <a:ext cx="2339942" cy="1064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57" name="Equation" r:id="rId13" imgW="1955800" imgH="889000" progId="Equation.3">
                  <p:embed/>
                </p:oleObj>
              </mc:Choice>
              <mc:Fallback>
                <p:oleObj name="Equation" r:id="rId13" imgW="19558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4959" y="5145224"/>
                        <a:ext cx="2339942" cy="10643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Left Brace 19"/>
          <p:cNvSpPr/>
          <p:nvPr/>
        </p:nvSpPr>
        <p:spPr>
          <a:xfrm rot="5400000">
            <a:off x="6545159" y="3241078"/>
            <a:ext cx="175436" cy="2523477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854959" y="5214723"/>
            <a:ext cx="2339943" cy="994827"/>
          </a:xfrm>
          <a:prstGeom prst="line">
            <a:avLst/>
          </a:prstGeom>
          <a:grpFill/>
          <a:ln>
            <a:solidFill>
              <a:srgbClr val="FF0000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854959" y="5214723"/>
            <a:ext cx="2339943" cy="994827"/>
          </a:xfrm>
          <a:prstGeom prst="line">
            <a:avLst/>
          </a:prstGeom>
          <a:grpFill/>
          <a:ln>
            <a:solidFill>
              <a:srgbClr val="FF0000"/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88306" y="5831760"/>
            <a:ext cx="292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*HMMs suffer same problem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758333" y="3625564"/>
            <a:ext cx="2163048" cy="768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61063" y="3618949"/>
            <a:ext cx="3198140" cy="768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04722" y="2246824"/>
            <a:ext cx="6991742" cy="34239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 general, you should maximize the </a:t>
            </a:r>
          </a:p>
          <a:p>
            <a:pPr algn="ctr"/>
            <a:r>
              <a:rPr lang="en-US" sz="3200" dirty="0" smtClean="0"/>
              <a:t>likelihood of the model you define!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3200" dirty="0" smtClean="0"/>
              <a:t>So if you define joint model P(</a:t>
            </a:r>
            <a:r>
              <a:rPr lang="en-US" sz="3200" dirty="0" err="1" smtClean="0"/>
              <a:t>x,y</a:t>
            </a:r>
            <a:r>
              <a:rPr lang="en-US" sz="3200" dirty="0" smtClean="0"/>
              <a:t>), </a:t>
            </a:r>
          </a:p>
          <a:p>
            <a:pPr algn="ctr"/>
            <a:r>
              <a:rPr lang="en-US" sz="3200" dirty="0" smtClean="0"/>
              <a:t>then maximize P(</a:t>
            </a:r>
            <a:r>
              <a:rPr lang="en-US" sz="3200" dirty="0" err="1" smtClean="0"/>
              <a:t>x,y</a:t>
            </a:r>
            <a:r>
              <a:rPr lang="en-US" sz="3200" dirty="0" smtClean="0"/>
              <a:t>) on training data.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6174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 animBg="1"/>
      <p:bldP spid="28" grpId="0"/>
      <p:bldP spid="35" grpId="0" animBg="1"/>
      <p:bldP spid="36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Summary:</a:t>
            </a:r>
            <a:r>
              <a:rPr lang="en-US" dirty="0" smtClean="0"/>
              <a:t> 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Joint model of (</a:t>
            </a:r>
            <a:r>
              <a:rPr lang="en-US" sz="2800" dirty="0" err="1"/>
              <a:t>x,y</a:t>
            </a:r>
            <a:r>
              <a:rPr lang="en-US" sz="2800" dirty="0"/>
              <a:t>)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/>
              <a:t>Compact &amp; easy to train…</a:t>
            </a:r>
          </a:p>
          <a:p>
            <a:pPr lvl="1"/>
            <a:r>
              <a:rPr lang="en-US" sz="2400" dirty="0"/>
              <a:t>...with </a:t>
            </a:r>
            <a:r>
              <a:rPr lang="en-US" sz="2400" dirty="0" err="1"/>
              <a:t>ind.</a:t>
            </a:r>
            <a:r>
              <a:rPr lang="en-US" sz="2400" dirty="0"/>
              <a:t> assumptions</a:t>
            </a:r>
          </a:p>
          <a:p>
            <a:pPr lvl="2"/>
            <a:r>
              <a:rPr lang="en-US" sz="2000" dirty="0"/>
              <a:t>E.g., Naïve Bayes &amp; </a:t>
            </a:r>
            <a:r>
              <a:rPr lang="en-US" sz="2000" dirty="0" smtClean="0"/>
              <a:t>HMMs</a:t>
            </a:r>
            <a:endParaRPr lang="en-US" sz="2400" dirty="0" smtClean="0"/>
          </a:p>
          <a:p>
            <a:endParaRPr lang="en-US" sz="1600" dirty="0"/>
          </a:p>
          <a:p>
            <a:r>
              <a:rPr lang="en-US" sz="2800" dirty="0" smtClean="0"/>
              <a:t>Maximize Likelihood Training:</a:t>
            </a:r>
          </a:p>
          <a:p>
            <a:pPr lvl="1"/>
            <a:endParaRPr lang="en-US" sz="3200" dirty="0" smtClean="0"/>
          </a:p>
          <a:p>
            <a:r>
              <a:rPr lang="en-US" sz="2800" dirty="0" smtClean="0"/>
              <a:t>Mismatch w/ prediction goal:</a:t>
            </a:r>
          </a:p>
          <a:p>
            <a:pPr lvl="1"/>
            <a:r>
              <a:rPr lang="en-US" sz="2400" dirty="0" smtClean="0"/>
              <a:t>But hard to maximize P(</a:t>
            </a:r>
            <a:r>
              <a:rPr lang="en-US" sz="2400" dirty="0" err="1" smtClean="0"/>
              <a:t>y|x</a:t>
            </a:r>
            <a:r>
              <a:rPr lang="en-US" sz="240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381870"/>
              </p:ext>
            </p:extLst>
          </p:nvPr>
        </p:nvGraphicFramePr>
        <p:xfrm>
          <a:off x="5481948" y="1653119"/>
          <a:ext cx="1344426" cy="60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66" name="Equation" r:id="rId3" imgW="457200" imgH="203200" progId="Equation.3">
                  <p:embed/>
                </p:oleObj>
              </mc:Choice>
              <mc:Fallback>
                <p:oleObj name="Equation" r:id="rId3" imgW="45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1948" y="1653119"/>
                        <a:ext cx="1344426" cy="600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447810"/>
              </p:ext>
            </p:extLst>
          </p:nvPr>
        </p:nvGraphicFramePr>
        <p:xfrm>
          <a:off x="5449132" y="3432154"/>
          <a:ext cx="2644853" cy="1018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67" name="Equation" r:id="rId5" imgW="1193800" imgH="457200" progId="Equation.3">
                  <p:embed/>
                </p:oleObj>
              </mc:Choice>
              <mc:Fallback>
                <p:oleObj name="Equation" r:id="rId5" imgW="1193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9132" y="3432154"/>
                        <a:ext cx="2644853" cy="1018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81948" y="2723006"/>
            <a:ext cx="2679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953735"/>
                </a:solidFill>
              </a:rPr>
              <a:t>Θ</a:t>
            </a:r>
            <a:r>
              <a:rPr lang="en-US" sz="2000" dirty="0" smtClean="0">
                <a:solidFill>
                  <a:srgbClr val="953735"/>
                </a:solidFill>
              </a:rPr>
              <a:t> often used to denote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all parameters of model</a:t>
            </a:r>
            <a:endParaRPr lang="en-US" sz="2000" dirty="0">
              <a:solidFill>
                <a:srgbClr val="953735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82831"/>
              </p:ext>
            </p:extLst>
          </p:nvPr>
        </p:nvGraphicFramePr>
        <p:xfrm>
          <a:off x="5453700" y="4820982"/>
          <a:ext cx="2139273" cy="67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68" name="Equation" r:id="rId7" imgW="965200" imgH="304800" progId="Equation.3">
                  <p:embed/>
                </p:oleObj>
              </mc:Choice>
              <mc:Fallback>
                <p:oleObj name="Equation" r:id="rId7" imgW="965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53700" y="4820982"/>
                        <a:ext cx="2139273" cy="67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reeform 17"/>
          <p:cNvSpPr/>
          <p:nvPr/>
        </p:nvSpPr>
        <p:spPr>
          <a:xfrm>
            <a:off x="5287193" y="3430892"/>
            <a:ext cx="535791" cy="801666"/>
          </a:xfrm>
          <a:custGeom>
            <a:avLst/>
            <a:gdLst>
              <a:gd name="connsiteX0" fmla="*/ 370144 w 641347"/>
              <a:gd name="connsiteY0" fmla="*/ 0 h 899627"/>
              <a:gd name="connsiteX1" fmla="*/ 6335 w 641347"/>
              <a:gd name="connsiteY1" fmla="*/ 562267 h 899627"/>
              <a:gd name="connsiteX2" fmla="*/ 641347 w 641347"/>
              <a:gd name="connsiteY2" fmla="*/ 899627 h 8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47" h="899627">
                <a:moveTo>
                  <a:pt x="370144" y="0"/>
                </a:moveTo>
                <a:cubicBezTo>
                  <a:pt x="165639" y="206164"/>
                  <a:pt x="-38866" y="412329"/>
                  <a:pt x="6335" y="562267"/>
                </a:cubicBezTo>
                <a:cubicBezTo>
                  <a:pt x="51535" y="712205"/>
                  <a:pt x="641347" y="899627"/>
                  <a:pt x="641347" y="899627"/>
                </a:cubicBezTo>
              </a:path>
            </a:pathLst>
          </a:cu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767913"/>
              </p:ext>
            </p:extLst>
          </p:nvPr>
        </p:nvGraphicFramePr>
        <p:xfrm>
          <a:off x="6722192" y="5925215"/>
          <a:ext cx="1371793" cy="431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69" name="Equation" r:id="rId9" imgW="889000" imgH="279400" progId="Equation.3">
                  <p:embed/>
                </p:oleObj>
              </mc:Choice>
              <mc:Fallback>
                <p:oleObj name="Equation" r:id="rId9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22192" y="5925215"/>
                        <a:ext cx="1371793" cy="431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31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Conditional model:</a:t>
            </a:r>
          </a:p>
          <a:p>
            <a:pPr lvl="1"/>
            <a:r>
              <a:rPr lang="en-US" sz="2400" dirty="0" smtClean="0"/>
              <a:t>Directly model prediction goal</a:t>
            </a:r>
          </a:p>
          <a:p>
            <a:endParaRPr lang="en-US" sz="1600" dirty="0"/>
          </a:p>
          <a:p>
            <a:r>
              <a:rPr lang="en-US" dirty="0" smtClean="0"/>
              <a:t>Maximum Likelihood:</a:t>
            </a:r>
          </a:p>
          <a:p>
            <a:endParaRPr lang="en-US" sz="4000" dirty="0"/>
          </a:p>
          <a:p>
            <a:r>
              <a:rPr lang="en-US" dirty="0" smtClean="0"/>
              <a:t>Matches prediction goal: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953735"/>
                </a:solidFill>
              </a:rPr>
              <a:t>What does P(</a:t>
            </a:r>
            <a:r>
              <a:rPr lang="en-US" b="1" dirty="0" err="1" smtClean="0">
                <a:solidFill>
                  <a:srgbClr val="953735"/>
                </a:solidFill>
              </a:rPr>
              <a:t>y|x</a:t>
            </a:r>
            <a:r>
              <a:rPr lang="en-US" b="1" dirty="0" smtClean="0">
                <a:solidFill>
                  <a:srgbClr val="953735"/>
                </a:solidFill>
              </a:rPr>
              <a:t>) look like?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447036"/>
              </p:ext>
            </p:extLst>
          </p:nvPr>
        </p:nvGraphicFramePr>
        <p:xfrm>
          <a:off x="5491970" y="1600200"/>
          <a:ext cx="14557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1" name="Equation" r:id="rId3" imgW="495300" imgH="203200" progId="Equation.3">
                  <p:embed/>
                </p:oleObj>
              </mc:Choice>
              <mc:Fallback>
                <p:oleObj name="Equation" r:id="rId3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91970" y="1600200"/>
                        <a:ext cx="145573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271040"/>
              </p:ext>
            </p:extLst>
          </p:nvPr>
        </p:nvGraphicFramePr>
        <p:xfrm>
          <a:off x="5461000" y="2751388"/>
          <a:ext cx="2728913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2" name="Equation" r:id="rId5" imgW="1231900" imgH="457200" progId="Equation.3">
                  <p:embed/>
                </p:oleObj>
              </mc:Choice>
              <mc:Fallback>
                <p:oleObj name="Equation" r:id="rId5" imgW="1231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1000" y="2751388"/>
                        <a:ext cx="2728913" cy="101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829877"/>
              </p:ext>
            </p:extLst>
          </p:nvPr>
        </p:nvGraphicFramePr>
        <p:xfrm>
          <a:off x="5461000" y="4338093"/>
          <a:ext cx="2139273" cy="676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23" name="Equation" r:id="rId7" imgW="965200" imgH="304800" progId="Equation.3">
                  <p:embed/>
                </p:oleObj>
              </mc:Choice>
              <mc:Fallback>
                <p:oleObj name="Equation" r:id="rId7" imgW="965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61000" y="4338093"/>
                        <a:ext cx="2139273" cy="676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331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P(</a:t>
            </a:r>
            <a:r>
              <a:rPr lang="en-US" dirty="0" err="1" smtClean="0"/>
              <a:t>y|x</a:t>
            </a:r>
            <a:r>
              <a:rPr lang="en-US" dirty="0" smtClean="0"/>
              <a:t>) for every possible x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2000" dirty="0" smtClean="0"/>
          </a:p>
          <a:p>
            <a:r>
              <a:rPr lang="en-US" dirty="0" smtClean="0"/>
              <a:t>Train by counting frequencies</a:t>
            </a:r>
          </a:p>
          <a:p>
            <a:r>
              <a:rPr lang="en-US" b="1" dirty="0" smtClean="0">
                <a:solidFill>
                  <a:srgbClr val="953735"/>
                </a:solidFill>
              </a:rPr>
              <a:t>Exponential in # input variables D!</a:t>
            </a:r>
          </a:p>
          <a:p>
            <a:pPr lvl="1"/>
            <a:r>
              <a:rPr lang="en-US" b="1" dirty="0" smtClean="0">
                <a:solidFill>
                  <a:srgbClr val="953735"/>
                </a:solidFill>
              </a:rPr>
              <a:t>Need to assume something… what?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61582"/>
              </p:ext>
            </p:extLst>
          </p:nvPr>
        </p:nvGraphicFramePr>
        <p:xfrm>
          <a:off x="6675948" y="2383443"/>
          <a:ext cx="13557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16" name="Equation" r:id="rId3" imgW="762000" imgH="495300" progId="Equation.3">
                  <p:embed/>
                </p:oleObj>
              </mc:Choice>
              <mc:Fallback>
                <p:oleObj name="Equation" r:id="rId3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75948" y="2383443"/>
                        <a:ext cx="135572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116575"/>
              </p:ext>
            </p:extLst>
          </p:nvPr>
        </p:nvGraphicFramePr>
        <p:xfrm>
          <a:off x="2727876" y="2335818"/>
          <a:ext cx="34833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10"/>
                <a:gridCol w="1161110"/>
                <a:gridCol w="116111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P(y=1|x)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x</a:t>
                      </a:r>
                      <a:r>
                        <a:rPr lang="en-US" baseline="30000" dirty="0" smtClean="0"/>
                        <a:t>1</a:t>
                      </a:r>
                      <a:endParaRPr lang="en-US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r>
                        <a:rPr lang="en-US" baseline="30000" dirty="0" smtClean="0"/>
                        <a:t>2</a:t>
                      </a:r>
                      <a:endParaRPr lang="en-US" baseline="300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22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91776"/>
          </a:xfrm>
        </p:spPr>
        <p:txBody>
          <a:bodyPr>
            <a:normAutofit/>
          </a:bodyPr>
          <a:lstStyle/>
          <a:p>
            <a:r>
              <a:rPr lang="en-US" dirty="0" smtClean="0"/>
              <a:t>Log Linear Models!</a:t>
            </a:r>
            <a:br>
              <a:rPr lang="en-US" dirty="0" smtClean="0"/>
            </a:br>
            <a:r>
              <a:rPr lang="en-US" sz="3600" dirty="0" smtClean="0">
                <a:solidFill>
                  <a:srgbClr val="953735"/>
                </a:solidFill>
              </a:rPr>
              <a:t>(Logistic Regression)</a:t>
            </a:r>
            <a:endParaRPr lang="en-US" sz="3600" dirty="0">
              <a:solidFill>
                <a:srgbClr val="95373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21457"/>
            <a:ext cx="8229600" cy="2904706"/>
          </a:xfrm>
        </p:spPr>
        <p:txBody>
          <a:bodyPr>
            <a:noAutofit/>
          </a:bodyPr>
          <a:lstStyle/>
          <a:p>
            <a:r>
              <a:rPr lang="en-US" dirty="0" smtClean="0"/>
              <a:t>“Log-Linear” assumption</a:t>
            </a:r>
          </a:p>
          <a:p>
            <a:pPr lvl="1"/>
            <a:r>
              <a:rPr lang="en-US" sz="2400" dirty="0" smtClean="0"/>
              <a:t>Model representation to linear in D</a:t>
            </a:r>
          </a:p>
          <a:p>
            <a:pPr lvl="1"/>
            <a:r>
              <a:rPr lang="en-US" sz="2400" dirty="0" smtClean="0"/>
              <a:t>Most common discriminative probabilistic model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021040"/>
              </p:ext>
            </p:extLst>
          </p:nvPr>
        </p:nvGraphicFramePr>
        <p:xfrm>
          <a:off x="1578625" y="5366558"/>
          <a:ext cx="1854170" cy="585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84" name="Equation" r:id="rId3" imgW="965200" imgH="304800" progId="Equation.3">
                  <p:embed/>
                </p:oleObj>
              </mc:Choice>
              <mc:Fallback>
                <p:oleObj name="Equation" r:id="rId3" imgW="965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8625" y="5366558"/>
                        <a:ext cx="1854170" cy="585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78625" y="4716203"/>
            <a:ext cx="157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Prediction: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665126"/>
              </p:ext>
            </p:extLst>
          </p:nvPr>
        </p:nvGraphicFramePr>
        <p:xfrm>
          <a:off x="5126147" y="5124874"/>
          <a:ext cx="2150721" cy="801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85" name="Equation" r:id="rId5" imgW="1231900" imgH="457200" progId="Equation.3">
                  <p:embed/>
                </p:oleObj>
              </mc:Choice>
              <mc:Fallback>
                <p:oleObj name="Equation" r:id="rId5" imgW="1231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26147" y="5124874"/>
                        <a:ext cx="2150721" cy="801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077987" y="4690593"/>
            <a:ext cx="13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Training:</a:t>
            </a:r>
            <a:endParaRPr lang="en-US" sz="2400" b="1" dirty="0">
              <a:solidFill>
                <a:srgbClr val="953735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579721"/>
              </p:ext>
            </p:extLst>
          </p:nvPr>
        </p:nvGraphicFramePr>
        <p:xfrm>
          <a:off x="6553200" y="1986410"/>
          <a:ext cx="1401874" cy="7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86" name="Equation" r:id="rId7" imgW="927100" imgH="495300" progId="Equation.3">
                  <p:embed/>
                </p:oleObj>
              </mc:Choice>
              <mc:Fallback>
                <p:oleObj name="Equation" r:id="rId7" imgW="927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53200" y="1986410"/>
                        <a:ext cx="1401874" cy="74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381287"/>
              </p:ext>
            </p:extLst>
          </p:nvPr>
        </p:nvGraphicFramePr>
        <p:xfrm>
          <a:off x="2560508" y="1836623"/>
          <a:ext cx="3536950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87" name="Equation" r:id="rId9" imgW="1701800" imgH="622300" progId="Equation.3">
                  <p:embed/>
                </p:oleObj>
              </mc:Choice>
              <mc:Fallback>
                <p:oleObj name="Equation" r:id="rId9" imgW="1701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60508" y="1836623"/>
                        <a:ext cx="3536950" cy="129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24083" y="5355822"/>
            <a:ext cx="952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M</a:t>
            </a: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atch!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3484359" y="5555877"/>
            <a:ext cx="239724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4676938" y="5555877"/>
            <a:ext cx="292344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40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</a:t>
            </a:r>
            <a:r>
              <a:rPr lang="en-US" dirty="0" err="1" smtClean="0"/>
              <a:t>vs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pPr lvl="1"/>
            <a:r>
              <a:rPr lang="en-US" sz="2400" dirty="0" smtClean="0"/>
              <a:t>Strong </a:t>
            </a:r>
            <a:r>
              <a:rPr lang="en-US" sz="2400" dirty="0" err="1" smtClean="0"/>
              <a:t>ind.</a:t>
            </a:r>
            <a:r>
              <a:rPr lang="en-US" sz="2400" dirty="0" smtClean="0"/>
              <a:t> assumptions</a:t>
            </a:r>
          </a:p>
          <a:p>
            <a:pPr lvl="1"/>
            <a:r>
              <a:rPr lang="en-US" sz="2400" dirty="0" smtClean="0"/>
              <a:t>Super easy to train…</a:t>
            </a:r>
          </a:p>
          <a:p>
            <a:pPr lvl="1"/>
            <a:r>
              <a:rPr lang="en-US" sz="2400" dirty="0" smtClean="0"/>
              <a:t>…but mismatch with prediction</a:t>
            </a:r>
            <a:endParaRPr lang="en-US" sz="2400" dirty="0"/>
          </a:p>
          <a:p>
            <a:endParaRPr lang="en-US" sz="1000" dirty="0" smtClean="0"/>
          </a:p>
          <a:p>
            <a:r>
              <a:rPr lang="en-US" dirty="0" smtClean="0"/>
              <a:t>Logistic Regression:</a:t>
            </a:r>
          </a:p>
          <a:p>
            <a:pPr lvl="1"/>
            <a:r>
              <a:rPr lang="en-US" sz="2400" dirty="0" smtClean="0"/>
              <a:t>“Log Linear” assumption </a:t>
            </a:r>
          </a:p>
          <a:p>
            <a:pPr lvl="2"/>
            <a:r>
              <a:rPr lang="en-US" sz="2000" dirty="0" smtClean="0"/>
              <a:t>Often more flexible than Naïve Bayes</a:t>
            </a:r>
          </a:p>
          <a:p>
            <a:pPr lvl="1"/>
            <a:r>
              <a:rPr lang="en-US" sz="2400" dirty="0" smtClean="0"/>
              <a:t>Harder to train (gradient </a:t>
            </a:r>
            <a:r>
              <a:rPr lang="en-US" sz="2400" dirty="0" err="1" smtClean="0"/>
              <a:t>desc</a:t>
            </a:r>
            <a:r>
              <a:rPr lang="en-US" sz="2400" dirty="0" smtClean="0"/>
              <a:t>.)…</a:t>
            </a:r>
          </a:p>
          <a:p>
            <a:pPr lvl="1"/>
            <a:r>
              <a:rPr lang="en-US" sz="2400" dirty="0" smtClean="0"/>
              <a:t>…but matches prediction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880445" y="1553895"/>
            <a:ext cx="2454054" cy="1404223"/>
            <a:chOff x="4257626" y="1553895"/>
            <a:chExt cx="2454054" cy="140422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1793906"/>
                </p:ext>
              </p:extLst>
            </p:nvPr>
          </p:nvGraphicFramePr>
          <p:xfrm>
            <a:off x="4257626" y="1553895"/>
            <a:ext cx="2447440" cy="91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105" name="Equation" r:id="rId3" imgW="1231900" imgH="457200" progId="Equation.3">
                    <p:embed/>
                  </p:oleObj>
                </mc:Choice>
                <mc:Fallback>
                  <p:oleObj name="Equation" r:id="rId3" imgW="12319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57626" y="1553895"/>
                          <a:ext cx="2447440" cy="91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839361" y="2558008"/>
              <a:ext cx="5887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953735"/>
                  </a:solidFill>
                </a:rPr>
                <a:t>P(y)</a:t>
              </a:r>
              <a:endParaRPr lang="en-US" sz="2000" dirty="0">
                <a:solidFill>
                  <a:srgbClr val="953735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133760" y="2189531"/>
              <a:ext cx="294399" cy="368477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893703" y="2558008"/>
              <a:ext cx="817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953735"/>
                  </a:solidFill>
                </a:rPr>
                <a:t>P(</a:t>
              </a:r>
              <a:r>
                <a:rPr lang="en-US" sz="2000" dirty="0" err="1" smtClean="0">
                  <a:solidFill>
                    <a:srgbClr val="953735"/>
                  </a:solidFill>
                </a:rPr>
                <a:t>x|y</a:t>
              </a:r>
              <a:r>
                <a:rPr lang="en-US" sz="2000" dirty="0" smtClean="0">
                  <a:solidFill>
                    <a:srgbClr val="953735"/>
                  </a:solidFill>
                </a:rPr>
                <a:t>)</a:t>
              </a:r>
              <a:endParaRPr lang="en-US" sz="2000" dirty="0">
                <a:solidFill>
                  <a:srgbClr val="953735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</p:cNvCxnSpPr>
            <p:nvPr/>
          </p:nvCxnSpPr>
          <p:spPr>
            <a:xfrm flipV="1">
              <a:off x="6302692" y="2271240"/>
              <a:ext cx="0" cy="286768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744405"/>
              </p:ext>
            </p:extLst>
          </p:nvPr>
        </p:nvGraphicFramePr>
        <p:xfrm>
          <a:off x="4988104" y="3477414"/>
          <a:ext cx="3536950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06" name="Equation" r:id="rId5" imgW="1701800" imgH="622300" progId="Equation.3">
                  <p:embed/>
                </p:oleObj>
              </mc:Choice>
              <mc:Fallback>
                <p:oleObj name="Equation" r:id="rId5" imgW="17018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88104" y="3477414"/>
                        <a:ext cx="3536950" cy="1292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027561"/>
              </p:ext>
            </p:extLst>
          </p:nvPr>
        </p:nvGraphicFramePr>
        <p:xfrm>
          <a:off x="7220622" y="5424220"/>
          <a:ext cx="1207118" cy="643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07" name="Equation" r:id="rId7" imgW="927100" imgH="495300" progId="Equation.3">
                  <p:embed/>
                </p:oleObj>
              </mc:Choice>
              <mc:Fallback>
                <p:oleObj name="Equation" r:id="rId7" imgW="927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20622" y="5424220"/>
                        <a:ext cx="1207118" cy="643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283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</a:t>
            </a:r>
            <a:r>
              <a:rPr lang="en-US" dirty="0" err="1" smtClean="0"/>
              <a:t>vs</a:t>
            </a:r>
            <a:r>
              <a:rPr lang="en-US" dirty="0" smtClean="0"/>
              <a:t>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NB has K parameters for P(y) (i.e., A)</a:t>
            </a:r>
          </a:p>
          <a:p>
            <a:r>
              <a:rPr lang="en-US" sz="2400" dirty="0" smtClean="0"/>
              <a:t>LR has K parameters for bias b</a:t>
            </a:r>
          </a:p>
          <a:p>
            <a:r>
              <a:rPr lang="en-US" sz="2400" dirty="0" smtClean="0"/>
              <a:t>NB has K*D parameters for P(</a:t>
            </a:r>
            <a:r>
              <a:rPr lang="en-US" sz="2400" dirty="0" err="1" smtClean="0"/>
              <a:t>x|y</a:t>
            </a:r>
            <a:r>
              <a:rPr lang="en-US" sz="2400" dirty="0" smtClean="0"/>
              <a:t>) (</a:t>
            </a:r>
            <a:r>
              <a:rPr lang="en-US" sz="2400" dirty="0" err="1" smtClean="0"/>
              <a:t>i.e</a:t>
            </a:r>
            <a:r>
              <a:rPr lang="en-US" sz="2400" dirty="0" smtClean="0"/>
              <a:t>, O)</a:t>
            </a:r>
          </a:p>
          <a:p>
            <a:r>
              <a:rPr lang="en-US" sz="2400" dirty="0" smtClean="0"/>
              <a:t>LR has K*D parameters for w</a:t>
            </a:r>
          </a:p>
          <a:p>
            <a:r>
              <a:rPr lang="en-US" sz="2400" b="1" dirty="0" smtClean="0">
                <a:solidFill>
                  <a:srgbClr val="953735"/>
                </a:solidFill>
              </a:rPr>
              <a:t>Same number of parameters!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98015" y="4692035"/>
            <a:ext cx="2454054" cy="1404223"/>
            <a:chOff x="4257626" y="1553895"/>
            <a:chExt cx="2454054" cy="140422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4934811"/>
                </p:ext>
              </p:extLst>
            </p:nvPr>
          </p:nvGraphicFramePr>
          <p:xfrm>
            <a:off x="4257626" y="1553895"/>
            <a:ext cx="2447440" cy="913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116" name="Equation" r:id="rId3" imgW="1231900" imgH="457200" progId="Equation.3">
                    <p:embed/>
                  </p:oleObj>
                </mc:Choice>
                <mc:Fallback>
                  <p:oleObj name="Equation" r:id="rId3" imgW="12319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257626" y="1553895"/>
                          <a:ext cx="2447440" cy="9130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4839361" y="2558008"/>
              <a:ext cx="5887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953735"/>
                  </a:solidFill>
                </a:rPr>
                <a:t>P(y)</a:t>
              </a:r>
              <a:endParaRPr lang="en-US" sz="2000" dirty="0">
                <a:solidFill>
                  <a:srgbClr val="953735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7" idx="0"/>
            </p:cNvCxnSpPr>
            <p:nvPr/>
          </p:nvCxnSpPr>
          <p:spPr>
            <a:xfrm flipV="1">
              <a:off x="5133760" y="2189531"/>
              <a:ext cx="294399" cy="368477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893703" y="2558008"/>
              <a:ext cx="8179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953735"/>
                  </a:solidFill>
                </a:rPr>
                <a:t>P(</a:t>
              </a:r>
              <a:r>
                <a:rPr lang="en-US" sz="2000" dirty="0" err="1" smtClean="0">
                  <a:solidFill>
                    <a:srgbClr val="953735"/>
                  </a:solidFill>
                </a:rPr>
                <a:t>x|y</a:t>
              </a:r>
              <a:r>
                <a:rPr lang="en-US" sz="2000" dirty="0" smtClean="0">
                  <a:solidFill>
                    <a:srgbClr val="953735"/>
                  </a:solidFill>
                </a:rPr>
                <a:t>)</a:t>
              </a:r>
              <a:endParaRPr lang="en-US" sz="2000" dirty="0">
                <a:solidFill>
                  <a:srgbClr val="953735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9" idx="0"/>
            </p:cNvCxnSpPr>
            <p:nvPr/>
          </p:nvCxnSpPr>
          <p:spPr>
            <a:xfrm flipV="1">
              <a:off x="6302692" y="2271240"/>
              <a:ext cx="0" cy="286768"/>
            </a:xfrm>
            <a:prstGeom prst="straightConnector1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197860"/>
              </p:ext>
            </p:extLst>
          </p:nvPr>
        </p:nvGraphicFramePr>
        <p:xfrm>
          <a:off x="4137524" y="4750571"/>
          <a:ext cx="2481263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17" name="Equation" r:id="rId5" imgW="1193800" imgH="635000" progId="Equation.3">
                  <p:embed/>
                </p:oleObj>
              </mc:Choice>
              <mc:Fallback>
                <p:oleObj name="Equation" r:id="rId5" imgW="11938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37524" y="4750571"/>
                        <a:ext cx="2481263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391860"/>
              </p:ext>
            </p:extLst>
          </p:nvPr>
        </p:nvGraphicFramePr>
        <p:xfrm>
          <a:off x="7163723" y="5278692"/>
          <a:ext cx="1442005" cy="814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18" name="Equation" r:id="rId7" imgW="927100" imgH="533400" progId="Equation.3">
                  <p:embed/>
                </p:oleObj>
              </mc:Choice>
              <mc:Fallback>
                <p:oleObj name="Equation" r:id="rId7" imgW="9271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63723" y="5278692"/>
                        <a:ext cx="1442005" cy="814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34670" y="4229413"/>
            <a:ext cx="169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Naïve Bayes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216992" y="4230370"/>
            <a:ext cx="2544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Logistic Regression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57200" y="1417638"/>
            <a:ext cx="8229600" cy="49387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Intuition:</a:t>
            </a:r>
          </a:p>
          <a:p>
            <a:pPr algn="ctr"/>
            <a:r>
              <a:rPr lang="en-US" sz="3200" dirty="0" smtClean="0"/>
              <a:t>Both models have same “capacity”</a:t>
            </a:r>
          </a:p>
          <a:p>
            <a:pPr algn="ctr"/>
            <a:r>
              <a:rPr lang="en-US" sz="3200" dirty="0" smtClean="0"/>
              <a:t>NB spends a lot of capacity on P(x)</a:t>
            </a:r>
          </a:p>
          <a:p>
            <a:pPr algn="ctr"/>
            <a:r>
              <a:rPr lang="en-US" sz="3200" dirty="0" smtClean="0"/>
              <a:t>LR spends all of capacity on P(</a:t>
            </a:r>
            <a:r>
              <a:rPr lang="en-US" sz="3200" dirty="0" err="1" smtClean="0"/>
              <a:t>y|x</a:t>
            </a:r>
            <a:r>
              <a:rPr lang="en-US" sz="3200" dirty="0" smtClean="0"/>
              <a:t>)</a:t>
            </a:r>
          </a:p>
          <a:p>
            <a:pPr algn="ctr"/>
            <a:endParaRPr lang="en-US" sz="2000" dirty="0"/>
          </a:p>
          <a:p>
            <a:pPr algn="ctr"/>
            <a:r>
              <a:rPr lang="en-US" sz="3200" b="1" dirty="0" smtClean="0"/>
              <a:t>No Model Is Perfect!</a:t>
            </a:r>
          </a:p>
          <a:p>
            <a:pPr algn="ctr"/>
            <a:r>
              <a:rPr lang="en-US" sz="3200" dirty="0" smtClean="0"/>
              <a:t>(Especially on finite training set)</a:t>
            </a:r>
          </a:p>
          <a:p>
            <a:pPr algn="ctr"/>
            <a:r>
              <a:rPr lang="en-US" sz="3200" dirty="0" smtClean="0"/>
              <a:t>NB will trade off P(</a:t>
            </a:r>
            <a:r>
              <a:rPr lang="en-US" sz="3200" dirty="0" err="1" smtClean="0"/>
              <a:t>y|x</a:t>
            </a:r>
            <a:r>
              <a:rPr lang="en-US" sz="3200" dirty="0" smtClean="0"/>
              <a:t>) with P(x)</a:t>
            </a:r>
          </a:p>
          <a:p>
            <a:pPr algn="ctr"/>
            <a:r>
              <a:rPr lang="en-US" sz="3200" dirty="0" smtClean="0"/>
              <a:t>LR will fit P(</a:t>
            </a:r>
            <a:r>
              <a:rPr lang="en-US" sz="3200" dirty="0" err="1" smtClean="0"/>
              <a:t>y|x</a:t>
            </a:r>
            <a:r>
              <a:rPr lang="en-US" sz="3200" dirty="0" smtClean="0"/>
              <a:t>) as well as possible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444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77696"/>
              </p:ext>
            </p:extLst>
          </p:nvPr>
        </p:nvGraphicFramePr>
        <p:xfrm>
          <a:off x="457200" y="358106"/>
          <a:ext cx="8229600" cy="5921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59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Generative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Discriminative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85501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P(</a:t>
                      </a:r>
                      <a:r>
                        <a:rPr lang="en-US" sz="1800" dirty="0" err="1" smtClean="0"/>
                        <a:t>x,y</a:t>
                      </a:r>
                      <a:r>
                        <a:rPr lang="en-US" sz="1800" dirty="0" smtClean="0"/>
                        <a:t>)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Joint model over x and y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Cares about everything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P(</a:t>
                      </a:r>
                      <a:r>
                        <a:rPr lang="en-US" sz="1800" dirty="0" err="1" smtClean="0"/>
                        <a:t>y|x</a:t>
                      </a:r>
                      <a:r>
                        <a:rPr lang="en-US" sz="1800" dirty="0" smtClean="0"/>
                        <a:t>)   (when probabilistic)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Conditional model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Only cares about predicting well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512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Naïve</a:t>
                      </a:r>
                      <a:r>
                        <a:rPr lang="en-US" sz="1800" baseline="0" dirty="0" smtClean="0"/>
                        <a:t> Bayes, HMMs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Also</a:t>
                      </a:r>
                      <a:r>
                        <a:rPr lang="en-US" sz="1800" baseline="0" dirty="0" smtClean="0"/>
                        <a:t> Topic Models (later)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Logistic</a:t>
                      </a:r>
                      <a:r>
                        <a:rPr lang="en-US" sz="1800" baseline="0" dirty="0" smtClean="0"/>
                        <a:t> Regression, CRFs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baseline="0" dirty="0" smtClean="0"/>
                        <a:t>also SVM, Least Squares, etc.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124349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Max Likelihood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Max (Conditional) Likelihood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(=minimize log loss)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Can pick any </a:t>
                      </a:r>
                      <a:r>
                        <a:rPr lang="en-US" sz="1800" baseline="0" dirty="0" smtClean="0"/>
                        <a:t>loss based on y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Hinge</a:t>
                      </a:r>
                      <a:r>
                        <a:rPr lang="en-US" sz="1800" baseline="0" dirty="0" smtClean="0"/>
                        <a:t> Loss, Squared Loss, etc.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512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Always Probabilistic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Not Necessarily Probabilistic</a:t>
                      </a: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baseline="0" dirty="0" smtClean="0"/>
                        <a:t>Certainly never joint over P(</a:t>
                      </a:r>
                      <a:r>
                        <a:rPr lang="en-US" sz="1800" baseline="0" dirty="0" err="1" smtClean="0"/>
                        <a:t>x,y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6512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Often</a:t>
                      </a:r>
                      <a:r>
                        <a:rPr lang="en-US" sz="1800" baseline="0" dirty="0" smtClean="0"/>
                        <a:t> strong assumptions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dirty="0" smtClean="0"/>
                        <a:t>Keeps training tractable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More</a:t>
                      </a:r>
                      <a:r>
                        <a:rPr lang="en-US" sz="1800" baseline="0" dirty="0" smtClean="0"/>
                        <a:t> flexible assumptions</a:t>
                      </a:r>
                    </a:p>
                    <a:p>
                      <a:pPr marL="342900" indent="-342900">
                        <a:buFont typeface="Arial"/>
                        <a:buChar char="•"/>
                      </a:pPr>
                      <a:r>
                        <a:rPr lang="en-US" sz="1800" baseline="0" dirty="0" smtClean="0"/>
                        <a:t>Focuses entire model on P(</a:t>
                      </a:r>
                      <a:r>
                        <a:rPr lang="en-US" sz="1800" baseline="0" dirty="0" err="1" smtClean="0"/>
                        <a:t>y|x</a:t>
                      </a:r>
                      <a:r>
                        <a:rPr lang="en-US" sz="1800" baseline="0" dirty="0" smtClean="0"/>
                        <a:t>)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9851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Mismatch between train &amp; predict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dirty="0" smtClean="0"/>
                        <a:t>Requires </a:t>
                      </a:r>
                      <a:r>
                        <a:rPr lang="en-US" sz="1800" dirty="0" err="1" smtClean="0"/>
                        <a:t>Bayes’s</a:t>
                      </a:r>
                      <a:r>
                        <a:rPr lang="en-US" sz="1800" dirty="0" smtClean="0"/>
                        <a:t> rule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Train</a:t>
                      </a:r>
                      <a:r>
                        <a:rPr lang="en-US" sz="1800" baseline="0" dirty="0" smtClean="0"/>
                        <a:t> to optimize predict goal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9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Can sample anything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Can only sample y given</a:t>
                      </a:r>
                      <a:r>
                        <a:rPr lang="en-US" sz="1800" baseline="0" dirty="0" smtClean="0"/>
                        <a:t> x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59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Can handle missing values in x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Cannot handle missing</a:t>
                      </a:r>
                      <a:r>
                        <a:rPr lang="en-US" sz="1800" baseline="0" dirty="0" smtClean="0"/>
                        <a:t> values in x</a:t>
                      </a:r>
                      <a:endParaRPr lang="en-US" sz="1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50136" y="2381365"/>
            <a:ext cx="3598399" cy="1098074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50136" y="1991343"/>
            <a:ext cx="3598399" cy="244494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6051" y="3651942"/>
            <a:ext cx="3598399" cy="244494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74620" y="3651941"/>
            <a:ext cx="3598399" cy="528677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051" y="4260255"/>
            <a:ext cx="3598399" cy="588469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50136" y="4273485"/>
            <a:ext cx="3598399" cy="588469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6051" y="4968565"/>
            <a:ext cx="3598399" cy="548264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37431" y="4955335"/>
            <a:ext cx="3598399" cy="548264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6051" y="5636154"/>
            <a:ext cx="3598399" cy="231264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61390" y="5616309"/>
            <a:ext cx="3598399" cy="231264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6051" y="5943305"/>
            <a:ext cx="3598399" cy="287933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37431" y="5951738"/>
            <a:ext cx="3598399" cy="287933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36051" y="1991343"/>
            <a:ext cx="3598399" cy="244494"/>
          </a:xfrm>
          <a:prstGeom prst="rect">
            <a:avLst/>
          </a:prstGeom>
          <a:solidFill>
            <a:srgbClr val="E8ED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051" y="2381365"/>
            <a:ext cx="3598399" cy="1098074"/>
          </a:xfrm>
          <a:prstGeom prst="rect">
            <a:avLst/>
          </a:prstGeom>
          <a:solidFill>
            <a:srgbClr val="D0D8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2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Sequence Prediction</a:t>
            </a:r>
          </a:p>
          <a:p>
            <a:pPr lvl="1"/>
            <a:r>
              <a:rPr lang="en-US" sz="2400" dirty="0" smtClean="0"/>
              <a:t>Input: x = </a:t>
            </a:r>
            <a:r>
              <a:rPr lang="en-US" sz="2400" smtClean="0"/>
              <a:t>(x</a:t>
            </a:r>
            <a:r>
              <a:rPr lang="en-US" sz="2400" baseline="30000" dirty="0"/>
              <a:t>1</a:t>
            </a:r>
            <a:r>
              <a:rPr lang="en-US" sz="2400" smtClean="0"/>
              <a:t>,</a:t>
            </a:r>
            <a:r>
              <a:rPr lang="en-US" sz="2400" dirty="0" smtClean="0"/>
              <a:t>…,</a:t>
            </a:r>
            <a:r>
              <a:rPr lang="en-US" sz="2400" dirty="0" err="1" smtClean="0"/>
              <a:t>x</a:t>
            </a:r>
            <a:r>
              <a:rPr lang="en-US" sz="2400" baseline="30000" dirty="0" err="1"/>
              <a:t>M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Predict: y = (y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,…,</a:t>
            </a:r>
            <a:r>
              <a:rPr lang="en-US" sz="2400" dirty="0" err="1" smtClean="0"/>
              <a:t>y</a:t>
            </a:r>
            <a:r>
              <a:rPr lang="en-US" sz="2400" baseline="30000" dirty="0" err="1"/>
              <a:t>M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Naïve  full multiclass: exponential explosion</a:t>
            </a:r>
          </a:p>
          <a:p>
            <a:pPr lvl="1"/>
            <a:r>
              <a:rPr lang="en-US" sz="2400" dirty="0" smtClean="0"/>
              <a:t>Independent multiclass: strong independence assumption</a:t>
            </a:r>
          </a:p>
          <a:p>
            <a:endParaRPr lang="en-US" sz="1000" dirty="0"/>
          </a:p>
          <a:p>
            <a:r>
              <a:rPr lang="en-US" dirty="0" smtClean="0"/>
              <a:t>Hidden Markov Models</a:t>
            </a:r>
          </a:p>
          <a:p>
            <a:pPr lvl="1"/>
            <a:r>
              <a:rPr lang="en-US" sz="2400" dirty="0" smtClean="0"/>
              <a:t>Generative model: P(y</a:t>
            </a:r>
            <a:r>
              <a:rPr lang="en-US" sz="2400" baseline="30000" dirty="0" smtClean="0"/>
              <a:t>i</a:t>
            </a:r>
            <a:r>
              <a:rPr lang="en-US" sz="2400" dirty="0" smtClean="0"/>
              <a:t>|y</a:t>
            </a:r>
            <a:r>
              <a:rPr lang="en-US" sz="2400" baseline="30000" dirty="0" smtClean="0"/>
              <a:t>i-1</a:t>
            </a:r>
            <a:r>
              <a:rPr lang="en-US" sz="2400" dirty="0" smtClean="0"/>
              <a:t>),  P(</a:t>
            </a:r>
            <a:r>
              <a:rPr lang="en-US" sz="2400" dirty="0" err="1" smtClean="0"/>
              <a:t>x</a:t>
            </a:r>
            <a:r>
              <a:rPr lang="en-US" sz="2400" baseline="30000" dirty="0" err="1" smtClean="0"/>
              <a:t>i</a:t>
            </a:r>
            <a:r>
              <a:rPr lang="en-US" sz="2400" dirty="0" err="1" smtClean="0"/>
              <a:t>|y</a:t>
            </a:r>
            <a:r>
              <a:rPr lang="en-US" sz="2400" baseline="30000" dirty="0" err="1" smtClean="0"/>
              <a:t>i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Prediction using </a:t>
            </a:r>
            <a:r>
              <a:rPr lang="en-US" sz="2400" dirty="0" err="1" smtClean="0"/>
              <a:t>Bayes’s</a:t>
            </a:r>
            <a:r>
              <a:rPr lang="en-US" sz="2400" dirty="0" smtClean="0"/>
              <a:t> Rule + Viterbi</a:t>
            </a:r>
          </a:p>
          <a:p>
            <a:pPr lvl="1"/>
            <a:r>
              <a:rPr lang="en-US" sz="2400" dirty="0" smtClean="0"/>
              <a:t>Train using Maximum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9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8488"/>
            <a:ext cx="8229600" cy="1143000"/>
          </a:xfrm>
        </p:spPr>
        <p:txBody>
          <a:bodyPr/>
          <a:lstStyle/>
          <a:p>
            <a:r>
              <a:rPr lang="en-US" dirty="0" smtClean="0"/>
              <a:t>Conditional Random Fields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3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“Log-Linear” 1</a:t>
            </a:r>
            <a:r>
              <a:rPr lang="en-US" sz="3600" baseline="30000" dirty="0" smtClean="0"/>
              <a:t>st</a:t>
            </a:r>
            <a:r>
              <a:rPr lang="en-US" sz="3600" dirty="0" smtClean="0"/>
              <a:t> Order Sequential Model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3654" y="6111618"/>
            <a:ext cx="2237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30000" dirty="0" smtClean="0"/>
              <a:t>0</a:t>
            </a:r>
            <a:r>
              <a:rPr lang="en-US" dirty="0" smtClean="0"/>
              <a:t> = special start state</a:t>
            </a:r>
            <a:endParaRPr lang="en-US" baseline="30000" dirty="0"/>
          </a:p>
        </p:txBody>
      </p:sp>
      <p:sp>
        <p:nvSpPr>
          <p:cNvPr id="12" name="TextBox 11"/>
          <p:cNvSpPr txBox="1"/>
          <p:nvPr/>
        </p:nvSpPr>
        <p:spPr>
          <a:xfrm>
            <a:off x="1745086" y="4271415"/>
            <a:ext cx="19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transitions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208433" y="4056871"/>
            <a:ext cx="97690" cy="31127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56551" y="4271415"/>
            <a:ext cx="225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input features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194854" y="4089570"/>
            <a:ext cx="171983" cy="278575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422960"/>
              </p:ext>
            </p:extLst>
          </p:nvPr>
        </p:nvGraphicFramePr>
        <p:xfrm>
          <a:off x="1666111" y="4977607"/>
          <a:ext cx="2373312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35" name="Equation" r:id="rId3" imgW="1435100" imgH="444500" progId="Equation.3">
                  <p:embed/>
                </p:oleObj>
              </mc:Choice>
              <mc:Fallback>
                <p:oleObj name="Equation" r:id="rId3" imgW="1435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6111" y="4977607"/>
                        <a:ext cx="2373312" cy="7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112850"/>
              </p:ext>
            </p:extLst>
          </p:nvPr>
        </p:nvGraphicFramePr>
        <p:xfrm>
          <a:off x="1774234" y="3404994"/>
          <a:ext cx="28416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36" name="Equation" r:id="rId5" imgW="1663700" imgH="482600" progId="Equation.3">
                  <p:embed/>
                </p:oleObj>
              </mc:Choice>
              <mc:Fallback>
                <p:oleObj name="Equation" r:id="rId5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4234" y="3404994"/>
                        <a:ext cx="2841625" cy="82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576564"/>
              </p:ext>
            </p:extLst>
          </p:nvPr>
        </p:nvGraphicFramePr>
        <p:xfrm>
          <a:off x="4582352" y="5228432"/>
          <a:ext cx="32956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37" name="Equation" r:id="rId7" imgW="1993900" imgH="241300" progId="Equation.3">
                  <p:embed/>
                </p:oleObj>
              </mc:Choice>
              <mc:Fallback>
                <p:oleObj name="Equation" r:id="rId7" imgW="1993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82352" y="5228432"/>
                        <a:ext cx="329565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086540" y="3616014"/>
            <a:ext cx="1916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Scoring Function</a:t>
            </a:r>
            <a:endParaRPr lang="en-US" sz="20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7198"/>
              </p:ext>
            </p:extLst>
          </p:nvPr>
        </p:nvGraphicFramePr>
        <p:xfrm>
          <a:off x="1821286" y="2592037"/>
          <a:ext cx="2447099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38" name="Equation" r:id="rId9" imgW="1473200" imgH="393700" progId="Equation.3">
                  <p:embed/>
                </p:oleObj>
              </mc:Choice>
              <mc:Fallback>
                <p:oleObj name="Equation" r:id="rId9" imgW="147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21286" y="2592037"/>
                        <a:ext cx="2447099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97055" y="2607774"/>
            <a:ext cx="2682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aka “Partition Function”</a:t>
            </a:r>
            <a:endParaRPr lang="en-US" sz="2000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533289"/>
              </p:ext>
            </p:extLst>
          </p:nvPr>
        </p:nvGraphicFramePr>
        <p:xfrm>
          <a:off x="2611721" y="1403350"/>
          <a:ext cx="3941261" cy="854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039" name="Equation" r:id="rId11" imgW="2400300" imgH="520700" progId="Equation.3">
                  <p:embed/>
                </p:oleObj>
              </mc:Choice>
              <mc:Fallback>
                <p:oleObj name="Equation" r:id="rId11" imgW="24003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11721" y="1403350"/>
                        <a:ext cx="3941261" cy="854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784355" y="2382776"/>
            <a:ext cx="7599507" cy="86331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82598" y="3366833"/>
            <a:ext cx="7599507" cy="135756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82598" y="4842951"/>
            <a:ext cx="7599507" cy="103714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7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4500"/>
            <a:ext cx="8229600" cy="56816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x = “Fish Sleep”</a:t>
            </a:r>
          </a:p>
          <a:p>
            <a:r>
              <a:rPr lang="en-US" sz="2400" dirty="0" smtClean="0"/>
              <a:t>y = (N,V)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468167"/>
              </p:ext>
            </p:extLst>
          </p:nvPr>
        </p:nvGraphicFramePr>
        <p:xfrm>
          <a:off x="3800475" y="444500"/>
          <a:ext cx="3933825" cy="852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34" name="Equation" r:id="rId3" imgW="2400300" imgH="520700" progId="Equation.3">
                  <p:embed/>
                </p:oleObj>
              </mc:Choice>
              <mc:Fallback>
                <p:oleObj name="Equation" r:id="rId3" imgW="24003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0475" y="444500"/>
                        <a:ext cx="3933825" cy="852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434874"/>
              </p:ext>
            </p:extLst>
          </p:nvPr>
        </p:nvGraphicFramePr>
        <p:xfrm>
          <a:off x="1765300" y="1603710"/>
          <a:ext cx="243204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683"/>
                <a:gridCol w="810683"/>
                <a:gridCol w="8106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</a:t>
                      </a:r>
                      <a:r>
                        <a:rPr lang="en-US" baseline="-25000" dirty="0" err="1" smtClean="0"/>
                        <a:t>N</a:t>
                      </a:r>
                      <a:r>
                        <a:rPr lang="en-US" baseline="-25000" dirty="0" smtClean="0"/>
                        <a:t>,*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u</a:t>
                      </a:r>
                      <a:r>
                        <a:rPr lang="en-US" baseline="-25000" dirty="0" err="1" smtClean="0"/>
                        <a:t>V</a:t>
                      </a:r>
                      <a:r>
                        <a:rPr lang="en-US" baseline="-25000" dirty="0" smtClean="0"/>
                        <a:t>,*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*,V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u</a:t>
                      </a:r>
                      <a:r>
                        <a:rPr lang="en-US" b="1" baseline="-25000" dirty="0" smtClean="0"/>
                        <a:t>*,Start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85933"/>
              </p:ext>
            </p:extLst>
          </p:nvPr>
        </p:nvGraphicFramePr>
        <p:xfrm>
          <a:off x="4781550" y="1603710"/>
          <a:ext cx="24320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683"/>
                <a:gridCol w="810683"/>
                <a:gridCol w="8106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w</a:t>
                      </a:r>
                      <a:r>
                        <a:rPr lang="en-US" baseline="-25000" dirty="0" err="1" smtClean="0"/>
                        <a:t>N</a:t>
                      </a:r>
                      <a:r>
                        <a:rPr lang="en-US" baseline="-25000" dirty="0" smtClean="0"/>
                        <a:t>,*</a:t>
                      </a:r>
                      <a:endParaRPr lang="en-US" baseline="-25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w</a:t>
                      </a:r>
                      <a:r>
                        <a:rPr lang="en-US" baseline="-25000" dirty="0" err="1" smtClean="0"/>
                        <a:t>V</a:t>
                      </a:r>
                      <a:r>
                        <a:rPr lang="en-US" baseline="-25000" dirty="0" smtClean="0"/>
                        <a:t>,*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*,Fish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w</a:t>
                      </a:r>
                      <a:r>
                        <a:rPr lang="en-US" baseline="-25000" dirty="0" smtClean="0"/>
                        <a:t>*,Sleep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5000" y="1740205"/>
            <a:ext cx="569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u</a:t>
            </a:r>
            <a:r>
              <a:rPr lang="en-US" sz="2000" baseline="-25000" dirty="0" err="1" smtClean="0">
                <a:solidFill>
                  <a:schemeClr val="accent2">
                    <a:lumMod val="75000"/>
                  </a:schemeClr>
                </a:solidFill>
              </a:rPr>
              <a:t>N,V</a:t>
            </a:r>
            <a:endParaRPr lang="en-US" sz="2000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55700" y="2140315"/>
            <a:ext cx="1454150" cy="38100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88250" y="1603710"/>
            <a:ext cx="782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sz="2000" baseline="-25000" dirty="0" err="1">
                <a:solidFill>
                  <a:schemeClr val="accent2">
                    <a:lumMod val="75000"/>
                  </a:schemeClr>
                </a:solidFill>
              </a:rPr>
              <a:t>V</a:t>
            </a:r>
            <a:r>
              <a:rPr lang="en-US" sz="2000" baseline="-25000" dirty="0" err="1" smtClean="0">
                <a:solidFill>
                  <a:schemeClr val="accent2">
                    <a:lumMod val="75000"/>
                  </a:schemeClr>
                </a:solidFill>
              </a:rPr>
              <a:t>,Fish</a:t>
            </a:r>
            <a:endParaRPr lang="en-US" sz="2000" baseline="-25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832600" y="1937115"/>
            <a:ext cx="755650" cy="20320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66171"/>
              </p:ext>
            </p:extLst>
          </p:nvPr>
        </p:nvGraphicFramePr>
        <p:xfrm>
          <a:off x="522288" y="3322638"/>
          <a:ext cx="78263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35" name="Equation" r:id="rId5" imgW="4876800" imgH="419100" progId="Equation.3">
                  <p:embed/>
                </p:oleObj>
              </mc:Choice>
              <mc:Fallback>
                <p:oleObj name="Equation" r:id="rId5" imgW="4876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288" y="3322638"/>
                        <a:ext cx="7826375" cy="67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261390"/>
              </p:ext>
            </p:extLst>
          </p:nvPr>
        </p:nvGraphicFramePr>
        <p:xfrm>
          <a:off x="3883187" y="4336379"/>
          <a:ext cx="34734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521"/>
                <a:gridCol w="27059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(F(</a:t>
                      </a:r>
                      <a:r>
                        <a:rPr lang="en-US" dirty="0" err="1" smtClean="0"/>
                        <a:t>y,x</a:t>
                      </a:r>
                      <a:r>
                        <a:rPr lang="en-US" dirty="0" smtClean="0"/>
                        <a:t>))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(N,N)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(1+2-2+1)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(2)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(N,V)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(1+2+2+0)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(4)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(V,N)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(-1+1+2+1)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(3)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(V,V)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(-1+1-2+0) = </a:t>
                      </a:r>
                      <a:r>
                        <a:rPr lang="en-US" dirty="0" err="1" smtClean="0"/>
                        <a:t>exp</a:t>
                      </a:r>
                      <a:r>
                        <a:rPr lang="en-US" dirty="0" smtClean="0"/>
                        <a:t>(-1)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92182" y="3764210"/>
            <a:ext cx="51446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 smtClean="0">
                <a:latin typeface="Avenir Book"/>
                <a:cs typeface="Avenir Book"/>
              </a:rPr>
              <a:t>(</a:t>
            </a:r>
            <a:r>
              <a:rPr lang="en-US" sz="15600" dirty="0" smtClean="0">
                <a:latin typeface="Avenir Book"/>
                <a:cs typeface="Avenir Book"/>
              </a:rPr>
              <a:t>       </a:t>
            </a:r>
            <a:r>
              <a:rPr lang="en-US" sz="16000" dirty="0" smtClean="0">
                <a:latin typeface="Avenir Book"/>
                <a:cs typeface="Avenir Book"/>
              </a:rPr>
              <a:t>)</a:t>
            </a:r>
            <a:endParaRPr lang="en-US" sz="16000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3213" y="4890699"/>
            <a:ext cx="19253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Z(x) = Sum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14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2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4" y="2808077"/>
            <a:ext cx="3484955" cy="274905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018076"/>
              </p:ext>
            </p:extLst>
          </p:nvPr>
        </p:nvGraphicFramePr>
        <p:xfrm>
          <a:off x="4070354" y="5557132"/>
          <a:ext cx="3484955" cy="464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14" name="Equation" r:id="rId4" imgW="1714500" imgH="228600" progId="Equation.3">
                  <p:embed/>
                </p:oleObj>
              </mc:Choice>
              <mc:Fallback>
                <p:oleObj name="Equation" r:id="rId4" imgW="1714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70354" y="5557132"/>
                        <a:ext cx="3484955" cy="464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444500"/>
            <a:ext cx="8229600" cy="56816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x = “Fish Sleep”</a:t>
            </a:r>
          </a:p>
          <a:p>
            <a:r>
              <a:rPr lang="en-US" sz="2400" dirty="0" smtClean="0"/>
              <a:t>y = (N,V)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088931"/>
              </p:ext>
            </p:extLst>
          </p:nvPr>
        </p:nvGraphicFramePr>
        <p:xfrm>
          <a:off x="1266476" y="4057820"/>
          <a:ext cx="2465667" cy="361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15" name="Equation" r:id="rId6" imgW="1384300" imgH="203200" progId="Equation.3">
                  <p:embed/>
                </p:oleObj>
              </mc:Choice>
              <mc:Fallback>
                <p:oleObj name="Equation" r:id="rId6" imgW="1384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6476" y="4057820"/>
                        <a:ext cx="2465667" cy="361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519110"/>
              </p:ext>
            </p:extLst>
          </p:nvPr>
        </p:nvGraphicFramePr>
        <p:xfrm>
          <a:off x="560388" y="1716088"/>
          <a:ext cx="80406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16" name="Equation" r:id="rId8" imgW="3962400" imgH="419100" progId="Equation.3">
                  <p:embed/>
                </p:oleObj>
              </mc:Choice>
              <mc:Fallback>
                <p:oleObj name="Equation" r:id="rId8" imgW="3962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0388" y="1716088"/>
                        <a:ext cx="8040687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99692" y="4419123"/>
            <a:ext cx="293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*hold other parameters fixed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00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Conditional Random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Directly models P(</a:t>
            </a:r>
            <a:r>
              <a:rPr lang="en-US" dirty="0" err="1" smtClean="0"/>
              <a:t>y|x</a:t>
            </a:r>
            <a:r>
              <a:rPr lang="en-US" dirty="0" smtClean="0"/>
              <a:t>)</a:t>
            </a:r>
          </a:p>
          <a:p>
            <a:pPr lvl="1"/>
            <a:r>
              <a:rPr lang="en-US" sz="2400" dirty="0" smtClean="0"/>
              <a:t>Discriminative </a:t>
            </a:r>
          </a:p>
          <a:p>
            <a:pPr lvl="1"/>
            <a:r>
              <a:rPr lang="en-US" sz="2400" dirty="0" smtClean="0"/>
              <a:t>Log linear assumption</a:t>
            </a:r>
          </a:p>
          <a:p>
            <a:pPr lvl="1"/>
            <a:r>
              <a:rPr lang="en-US" sz="2400" dirty="0" smtClean="0"/>
              <a:t>Same #parameters as HMM</a:t>
            </a:r>
          </a:p>
          <a:p>
            <a:pPr lvl="1"/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</a:t>
            </a:r>
            <a:r>
              <a:rPr lang="en-US" sz="2400" dirty="0" smtClean="0"/>
              <a:t>Order </a:t>
            </a:r>
            <a:r>
              <a:rPr lang="en-US" sz="2400" dirty="0"/>
              <a:t>Sequential </a:t>
            </a:r>
            <a:r>
              <a:rPr lang="en-US" sz="2400" dirty="0" smtClean="0"/>
              <a:t>LR</a:t>
            </a:r>
          </a:p>
          <a:p>
            <a:pPr lvl="1"/>
            <a:endParaRPr lang="en-US" sz="1000" dirty="0"/>
          </a:p>
          <a:p>
            <a:r>
              <a:rPr lang="en-US" b="1" dirty="0" smtClean="0">
                <a:solidFill>
                  <a:srgbClr val="953735"/>
                </a:solidFill>
              </a:rPr>
              <a:t>How to Predict?</a:t>
            </a:r>
          </a:p>
          <a:p>
            <a:r>
              <a:rPr lang="en-US" b="1" dirty="0" smtClean="0">
                <a:solidFill>
                  <a:srgbClr val="953735"/>
                </a:solidFill>
              </a:rPr>
              <a:t>How to Train?</a:t>
            </a:r>
          </a:p>
          <a:p>
            <a:r>
              <a:rPr lang="en-US" b="1" dirty="0" smtClean="0">
                <a:solidFill>
                  <a:srgbClr val="953735"/>
                </a:solidFill>
              </a:rPr>
              <a:t>Extensions?</a:t>
            </a:r>
            <a:endParaRPr lang="en-US" b="1" dirty="0">
              <a:solidFill>
                <a:srgbClr val="953735"/>
              </a:solidFill>
            </a:endParaRPr>
          </a:p>
          <a:p>
            <a:pPr marL="457200" lvl="1" indent="0">
              <a:buNone/>
            </a:pP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382551"/>
              </p:ext>
            </p:extLst>
          </p:nvPr>
        </p:nvGraphicFramePr>
        <p:xfrm>
          <a:off x="5613400" y="2754313"/>
          <a:ext cx="284162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45" name="Equation" r:id="rId3" imgW="1663700" imgH="482600" progId="Equation.3">
                  <p:embed/>
                </p:oleObj>
              </mc:Choice>
              <mc:Fallback>
                <p:oleObj name="Equation" r:id="rId3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3400" y="2754313"/>
                        <a:ext cx="2841625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549864"/>
              </p:ext>
            </p:extLst>
          </p:nvPr>
        </p:nvGraphicFramePr>
        <p:xfrm>
          <a:off x="5715417" y="3895102"/>
          <a:ext cx="2729171" cy="1008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46" name="Equation" r:id="rId5" imgW="1651000" imgH="609600" progId="Equation.3">
                  <p:embed/>
                </p:oleObj>
              </mc:Choice>
              <mc:Fallback>
                <p:oleObj name="Equation" r:id="rId5" imgW="16510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15417" y="3895102"/>
                        <a:ext cx="2729171" cy="1008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411881"/>
              </p:ext>
            </p:extLst>
          </p:nvPr>
        </p:nvGraphicFramePr>
        <p:xfrm>
          <a:off x="3952097" y="5143129"/>
          <a:ext cx="4492491" cy="86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47" name="Equation" r:id="rId7" imgW="2717800" imgH="520700" progId="Equation.3">
                  <p:embed/>
                </p:oleObj>
              </mc:Choice>
              <mc:Fallback>
                <p:oleObj name="Equation" r:id="rId7" imgW="2717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2097" y="5143129"/>
                        <a:ext cx="4492491" cy="862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84758" y="1877199"/>
            <a:ext cx="3099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CRF spends all model capacity on P(</a:t>
            </a:r>
            <a:r>
              <a:rPr lang="en-US" dirty="0" err="1" smtClean="0">
                <a:solidFill>
                  <a:srgbClr val="953735"/>
                </a:solidFill>
              </a:rPr>
              <a:t>y|x</a:t>
            </a:r>
            <a:r>
              <a:rPr lang="en-US" dirty="0" smtClean="0">
                <a:solidFill>
                  <a:srgbClr val="953735"/>
                </a:solidFill>
              </a:rPr>
              <a:t>), rather than P(</a:t>
            </a:r>
            <a:r>
              <a:rPr lang="en-US" dirty="0" err="1" smtClean="0">
                <a:solidFill>
                  <a:srgbClr val="953735"/>
                </a:solidFill>
              </a:rPr>
              <a:t>x,y</a:t>
            </a:r>
            <a:r>
              <a:rPr lang="en-US" dirty="0" smtClean="0">
                <a:solidFill>
                  <a:srgbClr val="953735"/>
                </a:solidFill>
              </a:rPr>
              <a:t>)</a:t>
            </a:r>
            <a:endParaRPr lang="en-US" dirty="0">
              <a:solidFill>
                <a:srgbClr val="953735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31189" y="2523530"/>
            <a:ext cx="855998" cy="65861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212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via Viterbi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746848"/>
              </p:ext>
            </p:extLst>
          </p:nvPr>
        </p:nvGraphicFramePr>
        <p:xfrm>
          <a:off x="3478213" y="3383586"/>
          <a:ext cx="3399775" cy="630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Equation" r:id="rId3" imgW="2387600" imgH="444500" progId="Equation.3">
                  <p:embed/>
                </p:oleObj>
              </mc:Choice>
              <mc:Fallback>
                <p:oleObj name="Equation" r:id="rId3" imgW="2387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8213" y="3383586"/>
                        <a:ext cx="3399775" cy="630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526128"/>
              </p:ext>
            </p:extLst>
          </p:nvPr>
        </p:nvGraphicFramePr>
        <p:xfrm>
          <a:off x="1625601" y="1500977"/>
          <a:ext cx="5769638" cy="1431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Equation" r:id="rId5" imgW="3238500" imgH="800100" progId="Equation.3">
                  <p:embed/>
                </p:oleObj>
              </mc:Choice>
              <mc:Fallback>
                <p:oleObj name="Equation" r:id="rId5" imgW="32385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5601" y="1500977"/>
                        <a:ext cx="5769638" cy="1431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537031"/>
              </p:ext>
            </p:extLst>
          </p:nvPr>
        </p:nvGraphicFramePr>
        <p:xfrm>
          <a:off x="3493960" y="4107549"/>
          <a:ext cx="3930650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7" imgW="2971800" imgH="1092200" progId="Equation.3">
                  <p:embed/>
                </p:oleObj>
              </mc:Choice>
              <mc:Fallback>
                <p:oleObj name="Equation" r:id="rId7" imgW="2971800" imgH="1092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93960" y="4107549"/>
                        <a:ext cx="3930650" cy="144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6296577" y="1898478"/>
            <a:ext cx="557606" cy="21167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54408" y="2852638"/>
            <a:ext cx="19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transitions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917755" y="2730704"/>
            <a:ext cx="97690" cy="21454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65873" y="2852638"/>
            <a:ext cx="225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Scoring input features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961027" y="2750174"/>
            <a:ext cx="115132" cy="18184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/>
          <p:cNvSpPr/>
          <p:nvPr/>
        </p:nvSpPr>
        <p:spPr>
          <a:xfrm rot="5400000">
            <a:off x="5283144" y="1241629"/>
            <a:ext cx="99223" cy="1836276"/>
          </a:xfrm>
          <a:prstGeom prst="leftBracket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79755" y="3306204"/>
            <a:ext cx="2038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Maintain length-k </a:t>
            </a:r>
          </a:p>
          <a:p>
            <a:r>
              <a:rPr lang="en-US" sz="2000" dirty="0" smtClean="0"/>
              <a:t>prefix solutions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820223" y="4412140"/>
            <a:ext cx="2456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Recursively solve</a:t>
            </a:r>
            <a:r>
              <a:rPr lang="en-US" sz="2000" dirty="0"/>
              <a:t> </a:t>
            </a:r>
            <a:r>
              <a:rPr lang="en-US" sz="2000" dirty="0" smtClean="0"/>
              <a:t>for</a:t>
            </a:r>
          </a:p>
          <a:p>
            <a:r>
              <a:rPr lang="en-US" sz="2000" dirty="0" smtClean="0"/>
              <a:t>length-(k+1) solutions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82004"/>
              </p:ext>
            </p:extLst>
          </p:nvPr>
        </p:nvGraphicFramePr>
        <p:xfrm>
          <a:off x="3493960" y="5657906"/>
          <a:ext cx="329723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9" imgW="2006600" imgH="368300" progId="Equation.3">
                  <p:embed/>
                </p:oleObj>
              </mc:Choice>
              <mc:Fallback>
                <p:oleObj name="Equation" r:id="rId9" imgW="20066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93960" y="5657906"/>
                        <a:ext cx="3297238" cy="60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879755" y="5554858"/>
            <a:ext cx="2045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Predict via best</a:t>
            </a:r>
          </a:p>
          <a:p>
            <a:r>
              <a:rPr lang="en-US" sz="2000" dirty="0" smtClean="0"/>
              <a:t>length-M solution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7200" y="3306204"/>
            <a:ext cx="7867286" cy="75553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52577" y="4056063"/>
            <a:ext cx="7867286" cy="151331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52577" y="5569380"/>
            <a:ext cx="7867286" cy="76071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34564" y="1417638"/>
            <a:ext cx="2181795" cy="627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540090" y="1417638"/>
            <a:ext cx="2181795" cy="627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93031" y="2045026"/>
            <a:ext cx="3241636" cy="8869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1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1" grpId="0" animBg="1"/>
      <p:bldP spid="25" grpId="0"/>
      <p:bldP spid="26" grpId="0"/>
      <p:bldP spid="29" grpId="0"/>
      <p:bldP spid="32" grpId="0" animBg="1"/>
      <p:bldP spid="33" grpId="0" animBg="1"/>
      <p:bldP spid="34" grpId="0" animBg="1"/>
      <p:bldP spid="3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26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736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 smtClean="0"/>
              <a:t>(T) &amp; F(Ŷ</a:t>
            </a:r>
            <a:r>
              <a:rPr lang="en-US" baseline="30000" dirty="0" smtClean="0"/>
              <a:t>1</a:t>
            </a:r>
            <a:r>
              <a:rPr lang="en-US" dirty="0" smtClean="0"/>
              <a:t>(T),x)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6"/>
          </p:cNvCxnSpPr>
          <p:nvPr/>
        </p:nvCxnSpPr>
        <p:spPr>
          <a:xfrm>
            <a:off x="1816977" y="2818633"/>
            <a:ext cx="1309826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6"/>
          </p:cNvCxnSpPr>
          <p:nvPr/>
        </p:nvCxnSpPr>
        <p:spPr>
          <a:xfrm flipV="1">
            <a:off x="1816977" y="2973094"/>
            <a:ext cx="1309826" cy="107465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45804" y="587973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164234" y="2375976"/>
            <a:ext cx="61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=V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959802" y="3138742"/>
            <a:ext cx="62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71865" y="4610536"/>
            <a:ext cx="63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47304" y="609576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(T) is just T</a:t>
            </a:r>
            <a:endParaRPr lang="en-US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518501"/>
              </p:ext>
            </p:extLst>
          </p:nvPr>
        </p:nvGraphicFramePr>
        <p:xfrm>
          <a:off x="2632033" y="382588"/>
          <a:ext cx="4651375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0" name="Equation" r:id="rId3" imgW="2705100" imgH="546100" progId="Equation.3">
                  <p:embed/>
                </p:oleObj>
              </mc:Choice>
              <mc:Fallback>
                <p:oleObj name="Equation" r:id="rId3" imgW="2705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2033" y="382588"/>
                        <a:ext cx="4651375" cy="938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>
            <a:stCxn id="28" idx="1"/>
          </p:cNvCxnSpPr>
          <p:nvPr/>
        </p:nvCxnSpPr>
        <p:spPr>
          <a:xfrm flipH="1">
            <a:off x="2254707" y="1320799"/>
            <a:ext cx="2653558" cy="45537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Left Brace 27"/>
          <p:cNvSpPr/>
          <p:nvPr/>
        </p:nvSpPr>
        <p:spPr>
          <a:xfrm rot="16200000">
            <a:off x="4807422" y="833817"/>
            <a:ext cx="201686" cy="772278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8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2" grpId="0"/>
      <p:bldP spid="33" grpId="0"/>
      <p:bldP spid="34" grpId="0"/>
      <p:bldP spid="35" grpId="0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27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814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 smtClean="0"/>
              <a:t>(T) &amp; F(Ŷ</a:t>
            </a:r>
            <a:r>
              <a:rPr lang="en-US" baseline="30000" dirty="0" smtClean="0"/>
              <a:t>1</a:t>
            </a:r>
            <a:r>
              <a:rPr lang="en-US" dirty="0" smtClean="0"/>
              <a:t>(T),x</a:t>
            </a:r>
            <a:r>
              <a:rPr lang="en-US" baseline="30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71865" y="4610536"/>
            <a:ext cx="63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1</a:t>
            </a:r>
            <a:r>
              <a:rPr lang="en-US" dirty="0" smtClean="0"/>
              <a:t>=N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47304" y="609576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(T) is just 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37434" y="6095762"/>
            <a:ext cx="172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/>
              <a:t>2</a:t>
            </a:r>
            <a:r>
              <a:rPr lang="en-US" dirty="0" smtClean="0"/>
              <a:t>(V) = (N, V)</a:t>
            </a:r>
            <a:endParaRPr lang="en-US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309772"/>
              </p:ext>
            </p:extLst>
          </p:nvPr>
        </p:nvGraphicFramePr>
        <p:xfrm>
          <a:off x="2632033" y="382588"/>
          <a:ext cx="4651375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4" name="Equation" r:id="rId3" imgW="2705100" imgH="546100" progId="Equation.3">
                  <p:embed/>
                </p:oleObj>
              </mc:Choice>
              <mc:Fallback>
                <p:oleObj name="Equation" r:id="rId3" imgW="2705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2033" y="382588"/>
                        <a:ext cx="4651375" cy="938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>
            <a:stCxn id="26" idx="1"/>
          </p:cNvCxnSpPr>
          <p:nvPr/>
        </p:nvCxnSpPr>
        <p:spPr>
          <a:xfrm flipH="1">
            <a:off x="2254707" y="1320799"/>
            <a:ext cx="2653558" cy="455374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Brace 25"/>
          <p:cNvSpPr/>
          <p:nvPr/>
        </p:nvSpPr>
        <p:spPr>
          <a:xfrm rot="16200000">
            <a:off x="4807422" y="833817"/>
            <a:ext cx="201686" cy="772278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545804" y="587973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4394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28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814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 smtClean="0"/>
              <a:t>(T) &amp; F(Ŷ</a:t>
            </a:r>
            <a:r>
              <a:rPr lang="en-US" baseline="30000" dirty="0" smtClean="0"/>
              <a:t>1</a:t>
            </a:r>
            <a:r>
              <a:rPr lang="en-US" dirty="0" smtClean="0"/>
              <a:t>(T),x</a:t>
            </a:r>
            <a:r>
              <a:rPr lang="en-US" baseline="30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59960" y="1390678"/>
            <a:ext cx="178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</a:t>
            </a:r>
            <a:r>
              <a:rPr lang="en-US" dirty="0"/>
              <a:t>Z</a:t>
            </a:r>
            <a:r>
              <a:rPr lang="en-US" dirty="0" smtClean="0"/>
              <a:t>) &amp; F(Ŷ</a:t>
            </a:r>
            <a:r>
              <a:rPr lang="en-US" baseline="30000" dirty="0"/>
              <a:t>2</a:t>
            </a:r>
            <a:r>
              <a:rPr lang="en-US" dirty="0" smtClean="0"/>
              <a:t>(Z),x)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5" idx="6"/>
          </p:cNvCxnSpPr>
          <p:nvPr/>
        </p:nvCxnSpPr>
        <p:spPr>
          <a:xfrm>
            <a:off x="1816977" y="2818633"/>
            <a:ext cx="1316728" cy="114311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6"/>
          </p:cNvCxnSpPr>
          <p:nvPr/>
        </p:nvCxnSpPr>
        <p:spPr>
          <a:xfrm>
            <a:off x="1816977" y="4047745"/>
            <a:ext cx="1392655" cy="118397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37434" y="6095762"/>
            <a:ext cx="172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/>
              <a:t>2</a:t>
            </a:r>
            <a:r>
              <a:rPr lang="en-US" dirty="0" smtClean="0"/>
              <a:t>(V) = (N, V)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537717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3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537717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537717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42779" y="545617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156885" y="2818633"/>
            <a:ext cx="1309826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156885" y="2973094"/>
            <a:ext cx="1309826" cy="107465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156885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95502" y="2463958"/>
            <a:ext cx="90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/>
              <a:t>2</a:t>
            </a:r>
            <a:r>
              <a:rPr lang="en-US" dirty="0" smtClean="0"/>
              <a:t>=V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247191" y="3209719"/>
            <a:ext cx="62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/>
              <a:t>2</a:t>
            </a:r>
            <a:r>
              <a:rPr lang="en-US" dirty="0" smtClean="0"/>
              <a:t>=D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624444" y="4620157"/>
            <a:ext cx="63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/>
              <a:t>2</a:t>
            </a:r>
            <a:r>
              <a:rPr lang="en-US" dirty="0" smtClean="0"/>
              <a:t>=N</a:t>
            </a:r>
            <a:endParaRPr lang="en-US" dirty="0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235479"/>
              </p:ext>
            </p:extLst>
          </p:nvPr>
        </p:nvGraphicFramePr>
        <p:xfrm>
          <a:off x="2732088" y="314325"/>
          <a:ext cx="4760912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8" name="Equation" r:id="rId3" imgW="2768600" imgH="546100" progId="Equation.3">
                  <p:embed/>
                </p:oleObj>
              </mc:Choice>
              <mc:Fallback>
                <p:oleObj name="Equation" r:id="rId3" imgW="27686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2088" y="314325"/>
                        <a:ext cx="4760912" cy="938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347304" y="6095762"/>
            <a:ext cx="137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(Z) is just 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7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  <p:bldP spid="28" grpId="0" animBg="1"/>
      <p:bldP spid="29" grpId="0" animBg="1"/>
      <p:bldP spid="36" grpId="0"/>
      <p:bldP spid="33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29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3572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3572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3572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1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7304" y="1390678"/>
            <a:ext cx="180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/>
              <a:t>Ŷ</a:t>
            </a:r>
            <a:r>
              <a:rPr lang="en-US" baseline="30000" dirty="0"/>
              <a:t>1</a:t>
            </a:r>
            <a:r>
              <a:rPr lang="en-US" dirty="0"/>
              <a:t>(Z</a:t>
            </a:r>
            <a:r>
              <a:rPr lang="en-US" dirty="0" smtClean="0"/>
              <a:t>) &amp; F(Ŷ</a:t>
            </a:r>
            <a:r>
              <a:rPr lang="en-US" baseline="30000" dirty="0" smtClean="0"/>
              <a:t>1</a:t>
            </a:r>
            <a:r>
              <a:rPr lang="en-US" dirty="0" smtClean="0"/>
              <a:t>(Z),x</a:t>
            </a:r>
            <a:r>
              <a:rPr lang="en-US" baseline="30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163480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163480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2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163480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13" idx="6"/>
          </p:cNvCxnSpPr>
          <p:nvPr/>
        </p:nvCxnSpPr>
        <p:spPr>
          <a:xfrm flipV="1">
            <a:off x="1816977" y="3138742"/>
            <a:ext cx="1392655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59960" y="1390678"/>
            <a:ext cx="1736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 smtClean="0"/>
              <a:t>Ŷ</a:t>
            </a:r>
            <a:r>
              <a:rPr lang="en-US" baseline="30000" dirty="0" smtClean="0"/>
              <a:t>2</a:t>
            </a:r>
            <a:r>
              <a:rPr lang="en-US" dirty="0" smtClean="0"/>
              <a:t>(</a:t>
            </a:r>
            <a:r>
              <a:rPr lang="en-US" dirty="0"/>
              <a:t>T</a:t>
            </a:r>
            <a:r>
              <a:rPr lang="en-US" dirty="0" smtClean="0"/>
              <a:t>) &amp; F(Ŷ</a:t>
            </a:r>
            <a:r>
              <a:rPr lang="en-US" baseline="30000" dirty="0"/>
              <a:t>2</a:t>
            </a:r>
            <a:r>
              <a:rPr lang="en-US" dirty="0" smtClean="0"/>
              <a:t>(T),x)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5" idx="6"/>
          </p:cNvCxnSpPr>
          <p:nvPr/>
        </p:nvCxnSpPr>
        <p:spPr>
          <a:xfrm>
            <a:off x="1816977" y="2818633"/>
            <a:ext cx="1316728" cy="114311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6"/>
          </p:cNvCxnSpPr>
          <p:nvPr/>
        </p:nvCxnSpPr>
        <p:spPr>
          <a:xfrm>
            <a:off x="1816977" y="4047745"/>
            <a:ext cx="1392655" cy="118397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37434" y="6095762"/>
            <a:ext cx="172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/>
              <a:t>2</a:t>
            </a:r>
            <a:r>
              <a:rPr lang="en-US" dirty="0" smtClean="0"/>
              <a:t>(V) = (N, V)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537717" y="2408798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3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537717" y="36379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537717" y="4977454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(N)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156885" y="2818633"/>
            <a:ext cx="1380832" cy="231662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6"/>
          </p:cNvCxnSpPr>
          <p:nvPr/>
        </p:nvCxnSpPr>
        <p:spPr>
          <a:xfrm flipV="1">
            <a:off x="4156885" y="3138742"/>
            <a:ext cx="1380832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6"/>
          </p:cNvCxnSpPr>
          <p:nvPr/>
        </p:nvCxnSpPr>
        <p:spPr>
          <a:xfrm>
            <a:off x="4156885" y="2818633"/>
            <a:ext cx="1309826" cy="1229113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22049" y="1390678"/>
            <a:ext cx="1736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each </a:t>
            </a:r>
          </a:p>
          <a:p>
            <a:r>
              <a:rPr lang="en-US" dirty="0" smtClean="0"/>
              <a:t>Ŷ</a:t>
            </a:r>
            <a:r>
              <a:rPr lang="en-US" baseline="30000" dirty="0"/>
              <a:t>3</a:t>
            </a:r>
            <a:r>
              <a:rPr lang="en-US" dirty="0" smtClean="0"/>
              <a:t>(</a:t>
            </a:r>
            <a:r>
              <a:rPr lang="en-US" dirty="0"/>
              <a:t>T</a:t>
            </a:r>
            <a:r>
              <a:rPr lang="en-US" dirty="0" smtClean="0"/>
              <a:t>) &amp; F(Ŷ</a:t>
            </a:r>
            <a:r>
              <a:rPr lang="en-US" baseline="30000" dirty="0"/>
              <a:t>3</a:t>
            </a:r>
            <a:r>
              <a:rPr lang="en-US" dirty="0" smtClean="0"/>
              <a:t>(T),x)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122049" y="6063496"/>
            <a:ext cx="1908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Ex: Ŷ</a:t>
            </a:r>
            <a:r>
              <a:rPr lang="en-US" baseline="30000" dirty="0" smtClean="0"/>
              <a:t>3</a:t>
            </a:r>
            <a:r>
              <a:rPr lang="en-US" dirty="0" smtClean="0"/>
              <a:t>(V) = (</a:t>
            </a:r>
            <a:r>
              <a:rPr lang="en-US" dirty="0"/>
              <a:t>D</a:t>
            </a:r>
            <a:r>
              <a:rPr lang="en-US" dirty="0" smtClean="0"/>
              <a:t>,N,V)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508332" y="2408799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L</a:t>
            </a:r>
            <a:r>
              <a:rPr lang="en-US" dirty="0" smtClean="0"/>
              <a:t>(V)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7508332" y="3637911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 smtClean="0"/>
              <a:t>L</a:t>
            </a:r>
            <a:r>
              <a:rPr lang="en-US" dirty="0" smtClean="0"/>
              <a:t>(D)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7508332" y="4977455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Ŷ</a:t>
            </a:r>
            <a:r>
              <a:rPr lang="en-US" baseline="30000" dirty="0"/>
              <a:t>L</a:t>
            </a:r>
            <a:r>
              <a:rPr lang="en-US" dirty="0" smtClean="0"/>
              <a:t>(N)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72292" y="3179888"/>
            <a:ext cx="822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…</a:t>
            </a:r>
            <a:endParaRPr lang="en-US" sz="7200" dirty="0"/>
          </a:p>
        </p:txBody>
      </p:sp>
      <p:sp>
        <p:nvSpPr>
          <p:cNvPr id="34" name="TextBox 33"/>
          <p:cNvSpPr txBox="1"/>
          <p:nvPr/>
        </p:nvSpPr>
        <p:spPr>
          <a:xfrm>
            <a:off x="347304" y="609576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Ŷ</a:t>
            </a:r>
            <a:r>
              <a:rPr lang="en-US" baseline="30000" dirty="0" smtClean="0"/>
              <a:t>1</a:t>
            </a:r>
            <a:r>
              <a:rPr lang="en-US" dirty="0" smtClean="0"/>
              <a:t>(T) is just T</a:t>
            </a:r>
            <a:endParaRPr lang="en-US" dirty="0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221862"/>
              </p:ext>
            </p:extLst>
          </p:nvPr>
        </p:nvGraphicFramePr>
        <p:xfrm>
          <a:off x="2692400" y="328613"/>
          <a:ext cx="5416550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7" name="Equation" r:id="rId3" imgW="3149600" imgH="546100" progId="Equation.3">
                  <p:embed/>
                </p:oleObj>
              </mc:Choice>
              <mc:Fallback>
                <p:oleObj name="Equation" r:id="rId3" imgW="31496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2400" y="328613"/>
                        <a:ext cx="5416550" cy="938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506939" y="545617"/>
            <a:ext cx="82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Solve: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668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 animBg="1"/>
      <p:bldP spid="41" grpId="0" animBg="1"/>
      <p:bldP spid="42" grpId="0" animBg="1"/>
      <p:bldP spid="22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Prelude: </a:t>
            </a:r>
          </a:p>
          <a:p>
            <a:pPr lvl="1"/>
            <a:r>
              <a:rPr lang="en-US" dirty="0" smtClean="0"/>
              <a:t>Generative </a:t>
            </a:r>
            <a:r>
              <a:rPr lang="en-US" dirty="0" err="1" smtClean="0"/>
              <a:t>vs</a:t>
            </a:r>
            <a:r>
              <a:rPr lang="en-US" dirty="0" smtClean="0"/>
              <a:t> Discriminative Models</a:t>
            </a:r>
          </a:p>
          <a:p>
            <a:pPr lvl="1"/>
            <a:r>
              <a:rPr lang="en-US" dirty="0" smtClean="0"/>
              <a:t>Naïve Bayes</a:t>
            </a:r>
          </a:p>
          <a:p>
            <a:endParaRPr lang="en-US" dirty="0"/>
          </a:p>
          <a:p>
            <a:r>
              <a:rPr lang="en-US" dirty="0" smtClean="0"/>
              <a:t>Conditional Random Fields</a:t>
            </a:r>
          </a:p>
          <a:p>
            <a:pPr lvl="1"/>
            <a:r>
              <a:rPr lang="en-US" dirty="0" smtClean="0"/>
              <a:t>Discriminative version of HMMs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0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P(</a:t>
            </a:r>
            <a:r>
              <a:rPr lang="en-US" dirty="0" err="1" smtClean="0"/>
              <a:t>y|x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Viterbi doesn’t compute P(</a:t>
            </a:r>
            <a:r>
              <a:rPr lang="en-US" dirty="0" err="1" smtClean="0"/>
              <a:t>y|x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maximizes the numerator F(</a:t>
            </a:r>
            <a:r>
              <a:rPr lang="en-US" dirty="0" err="1" smtClean="0"/>
              <a:t>y,x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sz="2000" dirty="0"/>
          </a:p>
          <a:p>
            <a:r>
              <a:rPr lang="en-US" dirty="0" smtClean="0"/>
              <a:t>Also need to compute Z(x)</a:t>
            </a:r>
          </a:p>
          <a:p>
            <a:pPr lvl="1"/>
            <a:r>
              <a:rPr lang="en-US" dirty="0" smtClean="0"/>
              <a:t>aka the “Partition Function”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337962"/>
              </p:ext>
            </p:extLst>
          </p:nvPr>
        </p:nvGraphicFramePr>
        <p:xfrm>
          <a:off x="1790664" y="2928254"/>
          <a:ext cx="5459788" cy="114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51" name="Equation" r:id="rId3" imgW="2895600" imgH="609600" progId="Equation.3">
                  <p:embed/>
                </p:oleObj>
              </mc:Choice>
              <mc:Fallback>
                <p:oleObj name="Equation" r:id="rId3" imgW="28956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0664" y="2928254"/>
                        <a:ext cx="5459788" cy="1149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245206"/>
              </p:ext>
            </p:extLst>
          </p:nvPr>
        </p:nvGraphicFramePr>
        <p:xfrm>
          <a:off x="3178667" y="5324933"/>
          <a:ext cx="277971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52" name="Equation" r:id="rId5" imgW="1473200" imgH="393700" progId="Equation.3">
                  <p:embed/>
                </p:oleObj>
              </mc:Choice>
              <mc:Fallback>
                <p:oleObj name="Equation" r:id="rId5" imgW="147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8667" y="5324933"/>
                        <a:ext cx="277971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146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Partition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Naive approach is iterate over all y’</a:t>
            </a:r>
          </a:p>
          <a:p>
            <a:pPr lvl="1"/>
            <a:r>
              <a:rPr lang="en-US" sz="2400" dirty="0" smtClean="0"/>
              <a:t>Exponential time, L</a:t>
            </a:r>
            <a:r>
              <a:rPr lang="en-US" sz="2400" baseline="30000" dirty="0" smtClean="0"/>
              <a:t>M </a:t>
            </a:r>
            <a:r>
              <a:rPr lang="en-US" sz="2400" dirty="0" smtClean="0"/>
              <a:t>possible y’!</a:t>
            </a:r>
          </a:p>
          <a:p>
            <a:pPr lvl="1"/>
            <a:endParaRPr lang="en-US" sz="2400" baseline="30000" dirty="0"/>
          </a:p>
          <a:p>
            <a:pPr lvl="1"/>
            <a:endParaRPr lang="en-US" sz="2400" baseline="30000" dirty="0" smtClean="0"/>
          </a:p>
          <a:p>
            <a:pPr lvl="1"/>
            <a:endParaRPr lang="en-US" sz="2400" baseline="30000" dirty="0"/>
          </a:p>
          <a:p>
            <a:pPr lvl="1"/>
            <a:endParaRPr lang="en-US" sz="2400" baseline="30000" dirty="0" smtClean="0"/>
          </a:p>
          <a:p>
            <a:r>
              <a:rPr lang="en-US" dirty="0" smtClean="0"/>
              <a:t>Notation:</a:t>
            </a:r>
            <a:endParaRPr lang="en-US" dirty="0"/>
          </a:p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0311"/>
              </p:ext>
            </p:extLst>
          </p:nvPr>
        </p:nvGraphicFramePr>
        <p:xfrm>
          <a:off x="1489953" y="2846212"/>
          <a:ext cx="277971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89" name="Equation" r:id="rId3" imgW="1473200" imgH="393700" progId="Equation.3">
                  <p:embed/>
                </p:oleObj>
              </mc:Choice>
              <mc:Fallback>
                <p:oleObj name="Equation" r:id="rId3" imgW="147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9953" y="2846212"/>
                        <a:ext cx="2779713" cy="74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51948"/>
              </p:ext>
            </p:extLst>
          </p:nvPr>
        </p:nvGraphicFramePr>
        <p:xfrm>
          <a:off x="3309938" y="3886200"/>
          <a:ext cx="26511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90" name="Equation" r:id="rId5" imgW="1638300" imgH="292100" progId="Equation.3">
                  <p:embed/>
                </p:oleObj>
              </mc:Choice>
              <mc:Fallback>
                <p:oleObj name="Equation" r:id="rId5" imgW="1638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09938" y="3886200"/>
                        <a:ext cx="265112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746827"/>
              </p:ext>
            </p:extLst>
          </p:nvPr>
        </p:nvGraphicFramePr>
        <p:xfrm>
          <a:off x="5013324" y="2719660"/>
          <a:ext cx="2841625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91" name="Equation" r:id="rId7" imgW="1663700" imgH="482600" progId="Equation.3">
                  <p:embed/>
                </p:oleObj>
              </mc:Choice>
              <mc:Fallback>
                <p:oleObj name="Equation" r:id="rId7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13324" y="2719660"/>
                        <a:ext cx="2841625" cy="823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022842"/>
              </p:ext>
            </p:extLst>
          </p:nvPr>
        </p:nvGraphicFramePr>
        <p:xfrm>
          <a:off x="3254113" y="4483100"/>
          <a:ext cx="29606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92" name="Equation" r:id="rId9" imgW="1828800" imgH="482600" progId="Equation.3">
                  <p:embed/>
                </p:oleObj>
              </mc:Choice>
              <mc:Fallback>
                <p:oleObj name="Equation" r:id="rId9" imgW="1828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54113" y="4483100"/>
                        <a:ext cx="2960687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40347"/>
              </p:ext>
            </p:extLst>
          </p:nvPr>
        </p:nvGraphicFramePr>
        <p:xfrm>
          <a:off x="3333750" y="5346700"/>
          <a:ext cx="25717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93" name="Equation" r:id="rId11" imgW="1587500" imgH="482600" progId="Equation.3">
                  <p:embed/>
                </p:oleObj>
              </mc:Choice>
              <mc:Fallback>
                <p:oleObj name="Equation" r:id="rId11" imgW="158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33750" y="5346700"/>
                        <a:ext cx="2571750" cy="77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8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</a:t>
            </a:r>
            <a:r>
              <a:rPr lang="en-US" dirty="0" err="1" smtClean="0"/>
              <a:t>Semiring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373012"/>
              </p:ext>
            </p:extLst>
          </p:nvPr>
        </p:nvGraphicFramePr>
        <p:xfrm>
          <a:off x="551787" y="2482935"/>
          <a:ext cx="3217730" cy="574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42" name="Equation" r:id="rId3" imgW="1638300" imgH="292100" progId="Equation.3">
                  <p:embed/>
                </p:oleObj>
              </mc:Choice>
              <mc:Fallback>
                <p:oleObj name="Equation" r:id="rId3" imgW="1638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1787" y="2482935"/>
                        <a:ext cx="3217730" cy="574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097344"/>
              </p:ext>
            </p:extLst>
          </p:nvPr>
        </p:nvGraphicFramePr>
        <p:xfrm>
          <a:off x="551787" y="1509287"/>
          <a:ext cx="2696196" cy="817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43" name="Equation" r:id="rId5" imgW="1587500" imgH="482600" progId="Equation.3">
                  <p:embed/>
                </p:oleObj>
              </mc:Choice>
              <mc:Fallback>
                <p:oleObj name="Equation" r:id="rId5" imgW="158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787" y="1509287"/>
                        <a:ext cx="2696196" cy="817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6718078" y="1971428"/>
            <a:ext cx="915613" cy="1133560"/>
            <a:chOff x="5998593" y="4646490"/>
            <a:chExt cx="1425268" cy="1925060"/>
          </a:xfrm>
        </p:grpSpPr>
        <p:sp>
          <p:nvSpPr>
            <p:cNvPr id="8" name="Rectangle 7"/>
            <p:cNvSpPr/>
            <p:nvPr/>
          </p:nvSpPr>
          <p:spPr>
            <a:xfrm>
              <a:off x="5998593" y="4646490"/>
              <a:ext cx="1425268" cy="13926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/>
                <a:t>G</a:t>
              </a:r>
              <a:r>
                <a:rPr lang="en-US" sz="2000" baseline="30000" dirty="0" err="1" smtClean="0"/>
                <a:t>j</a:t>
              </a:r>
              <a:r>
                <a:rPr lang="en-US" sz="2000" dirty="0" smtClean="0"/>
                <a:t>(</a:t>
              </a:r>
              <a:r>
                <a:rPr lang="en-US" sz="2000" dirty="0" err="1" smtClean="0"/>
                <a:t>a,b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22395" y="5944335"/>
              <a:ext cx="799593" cy="627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L+1</a:t>
              </a:r>
              <a:endParaRPr 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65680" y="1587754"/>
            <a:ext cx="206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Version of </a:t>
            </a:r>
            <a:r>
              <a:rPr lang="en-US" dirty="0" err="1" smtClean="0"/>
              <a:t>G</a:t>
            </a:r>
            <a:r>
              <a:rPr lang="en-US" baseline="30000" dirty="0" err="1" smtClean="0"/>
              <a:t>j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707041"/>
              </p:ext>
            </p:extLst>
          </p:nvPr>
        </p:nvGraphicFramePr>
        <p:xfrm>
          <a:off x="551786" y="3848131"/>
          <a:ext cx="296386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44" name="Equation" r:id="rId7" imgW="1828800" imgH="368300" progId="Equation.3">
                  <p:embed/>
                </p:oleObj>
              </mc:Choice>
              <mc:Fallback>
                <p:oleObj name="Equation" r:id="rId7" imgW="1828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1786" y="3848131"/>
                        <a:ext cx="2963863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4634961" y="3753225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1:2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5951674" y="3753225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2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6932760" y="3753225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5578699" y="3795095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39" name="Rectangle 38"/>
          <p:cNvSpPr/>
          <p:nvPr/>
        </p:nvSpPr>
        <p:spPr>
          <a:xfrm>
            <a:off x="2096084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</a:t>
            </a:r>
            <a:r>
              <a:rPr lang="en-US" sz="2000" baseline="30000" dirty="0" err="1" smtClean="0"/>
              <a:t>i:j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5969296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i+1</a:t>
            </a:r>
            <a:endParaRPr lang="en-US" sz="2000" dirty="0"/>
          </a:p>
        </p:txBody>
      </p:sp>
      <p:sp>
        <p:nvSpPr>
          <p:cNvPr id="41" name="Rectangle 40"/>
          <p:cNvSpPr/>
          <p:nvPr/>
        </p:nvSpPr>
        <p:spPr>
          <a:xfrm>
            <a:off x="6932760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</a:t>
            </a:r>
            <a:r>
              <a:rPr lang="en-US" sz="2000" baseline="30000" dirty="0" err="1"/>
              <a:t>i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3039822" y="4994119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43" name="Rectangle 42"/>
          <p:cNvSpPr/>
          <p:nvPr/>
        </p:nvSpPr>
        <p:spPr>
          <a:xfrm>
            <a:off x="3412717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G</a:t>
            </a:r>
            <a:r>
              <a:rPr lang="en-US" sz="2000" baseline="30000" dirty="0" err="1"/>
              <a:t>j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4379847" y="495224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j-1</a:t>
            </a:r>
            <a:endParaRPr 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5382970" y="493323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830034"/>
              </p:ext>
            </p:extLst>
          </p:nvPr>
        </p:nvGraphicFramePr>
        <p:xfrm>
          <a:off x="551787" y="5146872"/>
          <a:ext cx="111125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45" name="Equation" r:id="rId9" imgW="685800" imgH="228600" progId="Equation.3">
                  <p:embed/>
                </p:oleObj>
              </mc:Choice>
              <mc:Fallback>
                <p:oleObj name="Equation" r:id="rId9" imgW="685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1787" y="5146872"/>
                        <a:ext cx="1111250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16200000">
            <a:off x="6276577" y="2194161"/>
            <a:ext cx="51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L+1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646554" y="2628684"/>
            <a:ext cx="14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Include ‘Start’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6050060" y="2547108"/>
            <a:ext cx="298686" cy="188548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050060" y="2735656"/>
            <a:ext cx="817227" cy="19526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7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4" grpId="0" animBg="1"/>
      <p:bldP spid="35" grpId="0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Counting 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Interpretation G</a:t>
            </a:r>
            <a:r>
              <a:rPr lang="en-US" baseline="30000" dirty="0" smtClean="0"/>
              <a:t>1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L+1 start &amp; end locations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eight of path from ‘b’ to ‘a’ in step 1</a:t>
            </a:r>
          </a:p>
          <a:p>
            <a:pPr lvl="1"/>
            <a:endParaRPr lang="en-US" sz="1100" dirty="0" smtClean="0"/>
          </a:p>
          <a:p>
            <a:pPr lvl="1"/>
            <a:endParaRPr lang="en-US" sz="1100" dirty="0"/>
          </a:p>
          <a:p>
            <a:r>
              <a:rPr lang="en-US" dirty="0" smtClean="0"/>
              <a:t>G</a:t>
            </a:r>
            <a:r>
              <a:rPr lang="en-US" baseline="30000" dirty="0" smtClean="0"/>
              <a:t>1:2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Weight of all paths</a:t>
            </a:r>
          </a:p>
          <a:p>
            <a:pPr lvl="2"/>
            <a:r>
              <a:rPr lang="en-US" dirty="0" smtClean="0"/>
              <a:t>Start in ‘b’ beginning of Step 1</a:t>
            </a:r>
          </a:p>
          <a:p>
            <a:pPr lvl="2"/>
            <a:r>
              <a:rPr lang="en-US" dirty="0" smtClean="0"/>
              <a:t>End in ‘a’ after Step 2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44684" y="1600200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1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046885" y="3586483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1:2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6363598" y="3586483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2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7344684" y="3586483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990623" y="3628353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82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Consider Length-1 (M=1)</a:t>
            </a:r>
          </a:p>
          <a:p>
            <a:endParaRPr lang="en-US" dirty="0"/>
          </a:p>
          <a:p>
            <a:r>
              <a:rPr lang="en-US" sz="2800" dirty="0" smtClean="0"/>
              <a:t>M</a:t>
            </a:r>
            <a:r>
              <a:rPr lang="en-US" sz="2800" dirty="0"/>
              <a:t>=</a:t>
            </a:r>
            <a:r>
              <a:rPr lang="en-US" sz="2800" dirty="0" smtClean="0"/>
              <a:t>2</a:t>
            </a:r>
          </a:p>
          <a:p>
            <a:endParaRPr lang="en-US" sz="2400" dirty="0" smtClean="0"/>
          </a:p>
          <a:p>
            <a:endParaRPr lang="en-US" sz="500" dirty="0"/>
          </a:p>
          <a:p>
            <a:r>
              <a:rPr lang="en-US" sz="2800" dirty="0" smtClean="0"/>
              <a:t>General M</a:t>
            </a:r>
          </a:p>
          <a:p>
            <a:pPr lvl="1"/>
            <a:r>
              <a:rPr lang="en-US" sz="2400" dirty="0" smtClean="0"/>
              <a:t>Do M (L+1)x(L+1) matrix computations to compute G</a:t>
            </a:r>
            <a:r>
              <a:rPr lang="en-US" sz="2400" baseline="30000" dirty="0" smtClean="0"/>
              <a:t>1:M</a:t>
            </a:r>
          </a:p>
          <a:p>
            <a:pPr lvl="1"/>
            <a:r>
              <a:rPr lang="en-US" sz="2400" dirty="0" smtClean="0"/>
              <a:t>Z(x) = sum column ‘Start’ of G</a:t>
            </a:r>
            <a:r>
              <a:rPr lang="en-US" sz="2400" baseline="30000" dirty="0" smtClean="0"/>
              <a:t>1:M</a:t>
            </a:r>
            <a:endParaRPr lang="en-US" sz="2400" baseline="300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Partition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235875"/>
            <a:ext cx="8229600" cy="189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714229"/>
              </p:ext>
            </p:extLst>
          </p:nvPr>
        </p:nvGraphicFramePr>
        <p:xfrm>
          <a:off x="6178094" y="1669888"/>
          <a:ext cx="216058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4" name="Equation" r:id="rId3" imgW="1333500" imgH="368300" progId="Equation.3">
                  <p:embed/>
                </p:oleObj>
              </mc:Choice>
              <mc:Fallback>
                <p:oleObj name="Equation" r:id="rId3" imgW="13335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8094" y="1669888"/>
                        <a:ext cx="2160587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30049" y="2165344"/>
            <a:ext cx="260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Sum column ‘Start’ of G</a:t>
            </a:r>
            <a:r>
              <a:rPr lang="en-US" b="1" baseline="30000" dirty="0" smtClean="0">
                <a:solidFill>
                  <a:srgbClr val="953735"/>
                </a:solidFill>
              </a:rPr>
              <a:t>1</a:t>
            </a:r>
            <a:r>
              <a:rPr lang="en-US" b="1" dirty="0" smtClean="0">
                <a:solidFill>
                  <a:srgbClr val="953735"/>
                </a:solidFill>
              </a:rPr>
              <a:t>!</a:t>
            </a:r>
            <a:endParaRPr lang="en-US" b="1" dirty="0">
              <a:solidFill>
                <a:srgbClr val="953735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098337"/>
              </p:ext>
            </p:extLst>
          </p:nvPr>
        </p:nvGraphicFramePr>
        <p:xfrm>
          <a:off x="3479429" y="2738872"/>
          <a:ext cx="4692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5" name="Equation" r:id="rId5" imgW="2895600" imgH="381000" progId="Equation.3">
                  <p:embed/>
                </p:oleObj>
              </mc:Choice>
              <mc:Fallback>
                <p:oleObj name="Equation" r:id="rId5" imgW="28956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9429" y="2738872"/>
                        <a:ext cx="4692650" cy="61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24266" y="3198065"/>
            <a:ext cx="27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Sum column ‘Start’ of G</a:t>
            </a:r>
            <a:r>
              <a:rPr lang="en-US" b="1" baseline="30000" dirty="0" smtClean="0">
                <a:solidFill>
                  <a:srgbClr val="953735"/>
                </a:solidFill>
              </a:rPr>
              <a:t>1:2</a:t>
            </a:r>
            <a:r>
              <a:rPr lang="en-US" b="1" dirty="0" smtClean="0">
                <a:solidFill>
                  <a:srgbClr val="953735"/>
                </a:solidFill>
              </a:rPr>
              <a:t>!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24301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1</a:t>
            </a:r>
            <a:r>
              <a:rPr lang="en-US" sz="2000" baseline="30000" dirty="0" smtClean="0"/>
              <a:t>:M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6397513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2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7360977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1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3468039" y="5211409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22" name="Rectangle 21"/>
          <p:cNvSpPr/>
          <p:nvPr/>
        </p:nvSpPr>
        <p:spPr>
          <a:xfrm>
            <a:off x="3840934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 smtClean="0"/>
              <a:t>M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4808064" y="5169539"/>
            <a:ext cx="915613" cy="8200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M</a:t>
            </a:r>
            <a:r>
              <a:rPr lang="en-US" sz="2000" baseline="30000" dirty="0" smtClean="0"/>
              <a:t>-1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5811187" y="515052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5587983" y="3817692"/>
            <a:ext cx="2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53735"/>
                </a:solidFill>
              </a:rPr>
              <a:t>Sum column ‘Start’ of G</a:t>
            </a:r>
            <a:r>
              <a:rPr lang="en-US" b="1" baseline="30000" dirty="0" smtClean="0">
                <a:solidFill>
                  <a:srgbClr val="953735"/>
                </a:solidFill>
              </a:rPr>
              <a:t>1:M</a:t>
            </a:r>
            <a:r>
              <a:rPr lang="en-US" b="1" dirty="0" smtClean="0">
                <a:solidFill>
                  <a:srgbClr val="953735"/>
                </a:solidFill>
              </a:rPr>
              <a:t>!</a:t>
            </a:r>
            <a:endParaRPr lang="en-US" b="1" dirty="0">
              <a:solidFill>
                <a:srgbClr val="953735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57200" y="1484721"/>
            <a:ext cx="8107159" cy="113972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57200" y="2624445"/>
            <a:ext cx="8107159" cy="10553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7200" y="3679745"/>
            <a:ext cx="8107159" cy="244641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50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/>
      <p:bldP spid="22" grpId="0" animBg="1"/>
      <p:bldP spid="23" grpId="0" animBg="1"/>
      <p:bldP spid="24" grpId="0"/>
      <p:bldP spid="25" grpId="0"/>
      <p:bldP spid="28" grpId="0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via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Logistic Regression</a:t>
            </a:r>
          </a:p>
          <a:p>
            <a:pPr lvl="1"/>
            <a:r>
              <a:rPr lang="en-US" sz="2400" dirty="0" smtClean="0"/>
              <a:t>Gradient Descent on negative log likelihood (log loss)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1600" dirty="0" smtClean="0"/>
          </a:p>
          <a:p>
            <a:r>
              <a:rPr lang="en-US" dirty="0" smtClean="0"/>
              <a:t>First term is easy:</a:t>
            </a:r>
          </a:p>
          <a:p>
            <a:pPr lvl="1"/>
            <a:r>
              <a:rPr lang="en-US" sz="2400" dirty="0" smtClean="0"/>
              <a:t>Recall: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42861"/>
              </p:ext>
            </p:extLst>
          </p:nvPr>
        </p:nvGraphicFramePr>
        <p:xfrm>
          <a:off x="1169988" y="2736850"/>
          <a:ext cx="653415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39" name="Equation" r:id="rId3" imgW="3568700" imgH="457200" progId="Equation.3">
                  <p:embed/>
                </p:oleObj>
              </mc:Choice>
              <mc:Fallback>
                <p:oleObj name="Equation" r:id="rId3" imgW="3568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9988" y="2736850"/>
                        <a:ext cx="6534150" cy="839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3583" y="3609703"/>
            <a:ext cx="5159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953735"/>
                </a:solidFill>
              </a:rPr>
              <a:t>Θ</a:t>
            </a:r>
            <a:r>
              <a:rPr lang="en-US" sz="2000" dirty="0" smtClean="0">
                <a:solidFill>
                  <a:srgbClr val="953735"/>
                </a:solidFill>
              </a:rPr>
              <a:t> often used to denote all parameters of model</a:t>
            </a:r>
            <a:endParaRPr lang="en-US" sz="2000" dirty="0">
              <a:solidFill>
                <a:srgbClr val="953735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757860"/>
              </p:ext>
            </p:extLst>
          </p:nvPr>
        </p:nvGraphicFramePr>
        <p:xfrm>
          <a:off x="4688308" y="4207961"/>
          <a:ext cx="3321461" cy="865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40" name="Equation" r:id="rId5" imgW="1854200" imgH="482600" progId="Equation.3">
                  <p:embed/>
                </p:oleObj>
              </mc:Choice>
              <mc:Fallback>
                <p:oleObj name="Equation" r:id="rId5" imgW="1854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8308" y="4207961"/>
                        <a:ext cx="3321461" cy="865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772649"/>
              </p:ext>
            </p:extLst>
          </p:nvPr>
        </p:nvGraphicFramePr>
        <p:xfrm>
          <a:off x="1343427" y="5171662"/>
          <a:ext cx="2459670" cy="713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41" name="Equation" r:id="rId7" imgW="1663700" imgH="482600" progId="Equation.3">
                  <p:embed/>
                </p:oleObj>
              </mc:Choice>
              <mc:Fallback>
                <p:oleObj name="Equation" r:id="rId7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43427" y="5171662"/>
                        <a:ext cx="2459670" cy="713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98675"/>
              </p:ext>
            </p:extLst>
          </p:nvPr>
        </p:nvGraphicFramePr>
        <p:xfrm>
          <a:off x="4688308" y="5171662"/>
          <a:ext cx="3230872" cy="865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542" name="Equation" r:id="rId9" imgW="1803400" imgH="482600" progId="Equation.3">
                  <p:embed/>
                </p:oleObj>
              </mc:Choice>
              <mc:Fallback>
                <p:oleObj name="Equation" r:id="rId9" imgW="1803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88308" y="5171662"/>
                        <a:ext cx="3230872" cy="865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59883" y="3502990"/>
            <a:ext cx="1604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Harder to</a:t>
            </a:r>
          </a:p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differentiate!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7431734" y="3356599"/>
            <a:ext cx="230500" cy="146391"/>
          </a:xfrm>
          <a:prstGeom prst="straightConnector1">
            <a:avLst/>
          </a:prstGeom>
          <a:grpFill/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Differentiating Log Partition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102293"/>
              </p:ext>
            </p:extLst>
          </p:nvPr>
        </p:nvGraphicFramePr>
        <p:xfrm>
          <a:off x="717579" y="1818481"/>
          <a:ext cx="7626350" cy="391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56" name="Equation" r:id="rId3" imgW="4724400" imgH="2425700" progId="Equation.3">
                  <p:embed/>
                </p:oleObj>
              </mc:Choice>
              <mc:Fallback>
                <p:oleObj name="Equation" r:id="rId3" imgW="4724400" imgH="242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79" y="1818481"/>
                        <a:ext cx="7626350" cy="3913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82038" y="1417638"/>
            <a:ext cx="3226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Lots of Chain Rule &amp; Algebra!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267" y="3756139"/>
            <a:ext cx="1212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Definition </a:t>
            </a:r>
          </a:p>
          <a:p>
            <a:r>
              <a:rPr lang="en-US" sz="2000" dirty="0" smtClean="0">
                <a:solidFill>
                  <a:srgbClr val="953735"/>
                </a:solidFill>
              </a:rPr>
              <a:t>of P(</a:t>
            </a:r>
            <a:r>
              <a:rPr lang="en-US" sz="2000" dirty="0" err="1" smtClean="0">
                <a:solidFill>
                  <a:srgbClr val="953735"/>
                </a:solidFill>
              </a:rPr>
              <a:t>y’|x</a:t>
            </a:r>
            <a:r>
              <a:rPr lang="en-US" sz="2000" dirty="0" smtClean="0">
                <a:solidFill>
                  <a:srgbClr val="953735"/>
                </a:solidFill>
              </a:rPr>
              <a:t>)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1224" y="5760375"/>
            <a:ext cx="2455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Marginalize over all y’</a:t>
            </a:r>
            <a:endParaRPr lang="en-US" sz="2000" dirty="0">
              <a:solidFill>
                <a:srgbClr val="953735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709648" y="4203700"/>
            <a:ext cx="284252" cy="20320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693688" y="5627458"/>
            <a:ext cx="0" cy="23528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00166" y="5714328"/>
            <a:ext cx="228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Forward-Backward!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3900" y="4096564"/>
            <a:ext cx="5521895" cy="931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55121" y="5027897"/>
            <a:ext cx="5161084" cy="6842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7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  <p:bldP spid="10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Optimality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5050"/>
            <a:ext cx="8229600" cy="40068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Consider one parameter:</a:t>
            </a:r>
          </a:p>
          <a:p>
            <a:endParaRPr lang="en-US" sz="2600" dirty="0"/>
          </a:p>
          <a:p>
            <a:endParaRPr lang="en-US" sz="2400" dirty="0" smtClean="0"/>
          </a:p>
          <a:p>
            <a:r>
              <a:rPr lang="en-US" sz="2400" dirty="0" smtClean="0"/>
              <a:t>Optimality condition:</a:t>
            </a:r>
          </a:p>
          <a:p>
            <a:endParaRPr lang="en-US" sz="2800" dirty="0"/>
          </a:p>
          <a:p>
            <a:endParaRPr lang="en-US" sz="2400" dirty="0" smtClean="0"/>
          </a:p>
          <a:p>
            <a:r>
              <a:rPr lang="en-US" sz="2400" b="1" dirty="0" smtClean="0"/>
              <a:t>Frequency counts = Cond. expectation on training data!</a:t>
            </a:r>
          </a:p>
          <a:p>
            <a:pPr lvl="1"/>
            <a:r>
              <a:rPr lang="en-US" sz="2000" dirty="0" smtClean="0"/>
              <a:t>Holds for each component of the model</a:t>
            </a:r>
          </a:p>
          <a:p>
            <a:pPr lvl="1"/>
            <a:r>
              <a:rPr lang="en-US" sz="2000" dirty="0" smtClean="0"/>
              <a:t>Each component is a “log-linear” model and requires gradient </a:t>
            </a:r>
            <a:r>
              <a:rPr lang="en-US" sz="2000" dirty="0" err="1" smtClean="0"/>
              <a:t>desc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33630"/>
              </p:ext>
            </p:extLst>
          </p:nvPr>
        </p:nvGraphicFramePr>
        <p:xfrm>
          <a:off x="4589463" y="2886075"/>
          <a:ext cx="392747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40" name="Equation" r:id="rId3" imgW="2717800" imgH="482600" progId="Equation.3">
                  <p:embed/>
                </p:oleObj>
              </mc:Choice>
              <mc:Fallback>
                <p:oleObj name="Equation" r:id="rId3" imgW="2717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9463" y="2886075"/>
                        <a:ext cx="3927475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537288"/>
              </p:ext>
            </p:extLst>
          </p:nvPr>
        </p:nvGraphicFramePr>
        <p:xfrm>
          <a:off x="738188" y="2795588"/>
          <a:ext cx="36163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41" name="Equation" r:id="rId5" imgW="2222500" imgH="482600" progId="Equation.3">
                  <p:embed/>
                </p:oleObj>
              </mc:Choice>
              <mc:Fallback>
                <p:oleObj name="Equation" r:id="rId5" imgW="2222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8188" y="2795588"/>
                        <a:ext cx="3616325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283786"/>
              </p:ext>
            </p:extLst>
          </p:nvPr>
        </p:nvGraphicFramePr>
        <p:xfrm>
          <a:off x="1344613" y="1417638"/>
          <a:ext cx="646430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42" name="Equation" r:id="rId7" imgW="3530600" imgH="457200" progId="Equation.3">
                  <p:embed/>
                </p:oleObj>
              </mc:Choice>
              <mc:Fallback>
                <p:oleObj name="Equation" r:id="rId7" imgW="3530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44613" y="1417638"/>
                        <a:ext cx="6464300" cy="839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942552"/>
              </p:ext>
            </p:extLst>
          </p:nvPr>
        </p:nvGraphicFramePr>
        <p:xfrm>
          <a:off x="2325877" y="4173538"/>
          <a:ext cx="452596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43" name="Equation" r:id="rId9" imgW="2781300" imgH="482600" progId="Equation.3">
                  <p:embed/>
                </p:oleObj>
              </mc:Choice>
              <mc:Fallback>
                <p:oleObj name="Equation" r:id="rId9" imgW="2781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5877" y="4173538"/>
                        <a:ext cx="4525962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7420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Forward-Backward for CRFs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257" y="6245154"/>
            <a:ext cx="6641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www.inference.phy.cam.ac.uk</a:t>
            </a:r>
            <a:r>
              <a:rPr lang="en-US" dirty="0"/>
              <a:t>/hmw26/papers/</a:t>
            </a:r>
            <a:r>
              <a:rPr lang="en-US" dirty="0" err="1"/>
              <a:t>crf_intro.pdf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274691"/>
              </p:ext>
            </p:extLst>
          </p:nvPr>
        </p:nvGraphicFramePr>
        <p:xfrm>
          <a:off x="1589961" y="3762058"/>
          <a:ext cx="5721965" cy="929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4" name="Equation" r:id="rId3" imgW="2667000" imgH="431800" progId="Equation.3">
                  <p:embed/>
                </p:oleObj>
              </mc:Choice>
              <mc:Fallback>
                <p:oleObj name="Equation" r:id="rId3" imgW="2667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961" y="3762058"/>
                        <a:ext cx="5721965" cy="929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959640"/>
              </p:ext>
            </p:extLst>
          </p:nvPr>
        </p:nvGraphicFramePr>
        <p:xfrm>
          <a:off x="956429" y="1802743"/>
          <a:ext cx="24987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5" name="Equation" r:id="rId5" imgW="1219200" imgH="228600" progId="Equation.3">
                  <p:embed/>
                </p:oleObj>
              </mc:Choice>
              <mc:Fallback>
                <p:oleObj name="Equation" r:id="rId5" imgW="1219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6429" y="1802743"/>
                        <a:ext cx="2498725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804564"/>
              </p:ext>
            </p:extLst>
          </p:nvPr>
        </p:nvGraphicFramePr>
        <p:xfrm>
          <a:off x="956429" y="2565470"/>
          <a:ext cx="32797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6" name="Equation" r:id="rId7" imgW="1600200" imgH="368300" progId="Equation.3">
                  <p:embed/>
                </p:oleObj>
              </mc:Choice>
              <mc:Fallback>
                <p:oleObj name="Equation" r:id="rId7" imgW="16002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6429" y="2565470"/>
                        <a:ext cx="327977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064191"/>
              </p:ext>
            </p:extLst>
          </p:nvPr>
        </p:nvGraphicFramePr>
        <p:xfrm>
          <a:off x="4829576" y="1802743"/>
          <a:ext cx="12747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7" name="Equation" r:id="rId9" imgW="622300" imgH="228600" progId="Equation.3">
                  <p:embed/>
                </p:oleObj>
              </mc:Choice>
              <mc:Fallback>
                <p:oleObj name="Equation" r:id="rId9" imgW="622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29576" y="1802743"/>
                        <a:ext cx="1274763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345216"/>
              </p:ext>
            </p:extLst>
          </p:nvPr>
        </p:nvGraphicFramePr>
        <p:xfrm>
          <a:off x="4751388" y="2565400"/>
          <a:ext cx="34353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8" name="Equation" r:id="rId11" imgW="1676400" imgH="368300" progId="Equation.3">
                  <p:embed/>
                </p:oleObj>
              </mc:Choice>
              <mc:Fallback>
                <p:oleObj name="Equation" r:id="rId11" imgW="16764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51388" y="2565400"/>
                        <a:ext cx="3435350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111388"/>
              </p:ext>
            </p:extLst>
          </p:nvPr>
        </p:nvGraphicFramePr>
        <p:xfrm>
          <a:off x="5868741" y="5165794"/>
          <a:ext cx="2561213" cy="457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9" name="Equation" r:id="rId13" imgW="1638300" imgH="292100" progId="Equation.3">
                  <p:embed/>
                </p:oleObj>
              </mc:Choice>
              <mc:Fallback>
                <p:oleObj name="Equation" r:id="rId13" imgW="1638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68741" y="5165794"/>
                        <a:ext cx="2561213" cy="457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33960" y="1618984"/>
            <a:ext cx="3918103" cy="18841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33960" y="3640465"/>
            <a:ext cx="7846804" cy="113972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50944" y="1618984"/>
            <a:ext cx="3918103" cy="18841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310314"/>
              </p:ext>
            </p:extLst>
          </p:nvPr>
        </p:nvGraphicFramePr>
        <p:xfrm>
          <a:off x="701437" y="5172772"/>
          <a:ext cx="2212568" cy="59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20" name="Equation" r:id="rId15" imgW="1473200" imgH="393700" progId="Equation.3">
                  <p:embed/>
                </p:oleObj>
              </mc:Choice>
              <mc:Fallback>
                <p:oleObj name="Equation" r:id="rId15" imgW="1473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1437" y="5172772"/>
                        <a:ext cx="2212568" cy="591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704057"/>
              </p:ext>
            </p:extLst>
          </p:nvPr>
        </p:nvGraphicFramePr>
        <p:xfrm>
          <a:off x="3213477" y="5039567"/>
          <a:ext cx="2474933" cy="717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21" name="Equation" r:id="rId17" imgW="1663700" imgH="482600" progId="Equation.3">
                  <p:embed/>
                </p:oleObj>
              </mc:Choice>
              <mc:Fallback>
                <p:oleObj name="Equation" r:id="rId17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213477" y="5039567"/>
                        <a:ext cx="2474933" cy="717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721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925971" y="1649776"/>
            <a:ext cx="1471416" cy="41781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214805" y="1649776"/>
            <a:ext cx="1444478" cy="41781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643204" y="1649776"/>
            <a:ext cx="1416566" cy="417814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Path Interpretation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39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55424" y="22721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l-GR" baseline="30000" dirty="0" smtClean="0"/>
              <a:t>1</a:t>
            </a:r>
            <a:r>
              <a:rPr lang="en-US" dirty="0" smtClean="0"/>
              <a:t>(V)</a:t>
            </a:r>
            <a:endParaRPr lang="en-US" baseline="30000" dirty="0"/>
          </a:p>
        </p:txBody>
      </p:sp>
      <p:sp>
        <p:nvSpPr>
          <p:cNvPr id="6" name="Oval 5"/>
          <p:cNvSpPr/>
          <p:nvPr/>
        </p:nvSpPr>
        <p:spPr>
          <a:xfrm>
            <a:off x="2155424" y="3501222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</a:t>
            </a:r>
            <a:r>
              <a:rPr lang="el-GR" baseline="30000" dirty="0"/>
              <a:t>1</a:t>
            </a:r>
            <a:r>
              <a:rPr lang="en-US" dirty="0" smtClean="0"/>
              <a:t>(D)</a:t>
            </a:r>
            <a:endParaRPr lang="en-US" baseline="30000" dirty="0"/>
          </a:p>
        </p:txBody>
      </p:sp>
      <p:sp>
        <p:nvSpPr>
          <p:cNvPr id="7" name="Oval 6"/>
          <p:cNvSpPr/>
          <p:nvPr/>
        </p:nvSpPr>
        <p:spPr>
          <a:xfrm>
            <a:off x="2155424" y="4840766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α</a:t>
            </a:r>
            <a:r>
              <a:rPr lang="el-GR" baseline="30000" dirty="0"/>
              <a:t>1</a:t>
            </a:r>
            <a:r>
              <a:rPr lang="en-US" dirty="0" smtClean="0"/>
              <a:t>(N)</a:t>
            </a:r>
            <a:endParaRPr lang="en-US" baseline="30000" dirty="0"/>
          </a:p>
        </p:txBody>
      </p:sp>
      <p:sp>
        <p:nvSpPr>
          <p:cNvPr id="8" name="Oval 7"/>
          <p:cNvSpPr/>
          <p:nvPr/>
        </p:nvSpPr>
        <p:spPr>
          <a:xfrm>
            <a:off x="4495332" y="22721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2</a:t>
            </a:r>
            <a:r>
              <a:rPr lang="en-US" dirty="0" smtClean="0"/>
              <a:t>(</a:t>
            </a:r>
            <a:r>
              <a:rPr lang="en-US" dirty="0"/>
              <a:t>V)</a:t>
            </a:r>
            <a:endParaRPr lang="en-US" baseline="30000" dirty="0"/>
          </a:p>
        </p:txBody>
      </p:sp>
      <p:sp>
        <p:nvSpPr>
          <p:cNvPr id="9" name="Oval 8"/>
          <p:cNvSpPr/>
          <p:nvPr/>
        </p:nvSpPr>
        <p:spPr>
          <a:xfrm>
            <a:off x="4495332" y="3501222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2</a:t>
            </a:r>
            <a:r>
              <a:rPr lang="en-US" dirty="0" smtClean="0"/>
              <a:t>(D)</a:t>
            </a:r>
            <a:endParaRPr lang="en-US" baseline="30000" dirty="0"/>
          </a:p>
        </p:txBody>
      </p:sp>
      <p:sp>
        <p:nvSpPr>
          <p:cNvPr id="10" name="Oval 9"/>
          <p:cNvSpPr/>
          <p:nvPr/>
        </p:nvSpPr>
        <p:spPr>
          <a:xfrm>
            <a:off x="4495332" y="4840766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2</a:t>
            </a:r>
            <a:r>
              <a:rPr lang="en-US" dirty="0" smtClean="0"/>
              <a:t>(N)</a:t>
            </a:r>
            <a:endParaRPr lang="en-US" baseline="30000" dirty="0"/>
          </a:p>
        </p:txBody>
      </p:sp>
      <p:cxnSp>
        <p:nvCxnSpPr>
          <p:cNvPr id="11" name="Straight Arrow Connector 10"/>
          <p:cNvCxnSpPr>
            <a:stCxn id="7" idx="6"/>
          </p:cNvCxnSpPr>
          <p:nvPr/>
        </p:nvCxnSpPr>
        <p:spPr>
          <a:xfrm flipV="1">
            <a:off x="3148829" y="3002054"/>
            <a:ext cx="1316728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</p:cNvCxnSpPr>
          <p:nvPr/>
        </p:nvCxnSpPr>
        <p:spPr>
          <a:xfrm>
            <a:off x="3148829" y="2681945"/>
            <a:ext cx="1316728" cy="114311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6"/>
          </p:cNvCxnSpPr>
          <p:nvPr/>
        </p:nvCxnSpPr>
        <p:spPr>
          <a:xfrm>
            <a:off x="3148829" y="3911057"/>
            <a:ext cx="1260389" cy="118397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869569" y="2272110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3</a:t>
            </a:r>
            <a:r>
              <a:rPr lang="en-US" dirty="0" smtClean="0"/>
              <a:t>(</a:t>
            </a:r>
            <a:r>
              <a:rPr lang="en-US" dirty="0"/>
              <a:t>V)</a:t>
            </a:r>
            <a:endParaRPr lang="en-US" baseline="30000" dirty="0"/>
          </a:p>
        </p:txBody>
      </p:sp>
      <p:sp>
        <p:nvSpPr>
          <p:cNvPr id="15" name="Oval 14"/>
          <p:cNvSpPr/>
          <p:nvPr/>
        </p:nvSpPr>
        <p:spPr>
          <a:xfrm>
            <a:off x="6869569" y="3501222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3</a:t>
            </a:r>
            <a:r>
              <a:rPr lang="en-US" dirty="0" smtClean="0"/>
              <a:t>(D)</a:t>
            </a:r>
            <a:endParaRPr lang="en-US" baseline="30000" dirty="0"/>
          </a:p>
        </p:txBody>
      </p:sp>
      <p:sp>
        <p:nvSpPr>
          <p:cNvPr id="16" name="Oval 15"/>
          <p:cNvSpPr/>
          <p:nvPr/>
        </p:nvSpPr>
        <p:spPr>
          <a:xfrm>
            <a:off x="6869569" y="4840766"/>
            <a:ext cx="993405" cy="81967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smtClean="0"/>
              <a:t>α</a:t>
            </a:r>
            <a:r>
              <a:rPr lang="en-US" baseline="30000" dirty="0" smtClean="0"/>
              <a:t>3</a:t>
            </a:r>
            <a:r>
              <a:rPr lang="en-US" dirty="0" smtClean="0"/>
              <a:t>(N)</a:t>
            </a:r>
            <a:endParaRPr lang="en-US" baseline="30000" dirty="0"/>
          </a:p>
        </p:txBody>
      </p:sp>
      <p:sp>
        <p:nvSpPr>
          <p:cNvPr id="24" name="TextBox 23"/>
          <p:cNvSpPr txBox="1"/>
          <p:nvPr/>
        </p:nvSpPr>
        <p:spPr>
          <a:xfrm>
            <a:off x="2420443" y="1740495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α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148829" y="2836406"/>
            <a:ext cx="1316728" cy="107465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6"/>
          </p:cNvCxnSpPr>
          <p:nvPr/>
        </p:nvCxnSpPr>
        <p:spPr>
          <a:xfrm>
            <a:off x="3148829" y="5250601"/>
            <a:ext cx="1260389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6"/>
          </p:cNvCxnSpPr>
          <p:nvPr/>
        </p:nvCxnSpPr>
        <p:spPr>
          <a:xfrm>
            <a:off x="3148829" y="2681945"/>
            <a:ext cx="1392655" cy="2278859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6"/>
          </p:cNvCxnSpPr>
          <p:nvPr/>
        </p:nvCxnSpPr>
        <p:spPr>
          <a:xfrm>
            <a:off x="3148829" y="3911057"/>
            <a:ext cx="1260389" cy="583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148829" y="4106165"/>
            <a:ext cx="1316728" cy="114443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6"/>
          </p:cNvCxnSpPr>
          <p:nvPr/>
        </p:nvCxnSpPr>
        <p:spPr>
          <a:xfrm>
            <a:off x="3148829" y="2681945"/>
            <a:ext cx="1260389" cy="1465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5533253" y="3015993"/>
            <a:ext cx="1316728" cy="224854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533253" y="2695884"/>
            <a:ext cx="1316728" cy="114311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533253" y="3924996"/>
            <a:ext cx="1260389" cy="118397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533253" y="2850345"/>
            <a:ext cx="1316728" cy="1074651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533253" y="5264540"/>
            <a:ext cx="1260389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533253" y="2695884"/>
            <a:ext cx="1392655" cy="2278859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533253" y="3924996"/>
            <a:ext cx="1260389" cy="583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533253" y="4120104"/>
            <a:ext cx="1316728" cy="114443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533253" y="2695884"/>
            <a:ext cx="1260389" cy="14657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80245" y="1740495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α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64" name="TextBox 63"/>
          <p:cNvSpPr txBox="1"/>
          <p:nvPr/>
        </p:nvSpPr>
        <p:spPr>
          <a:xfrm>
            <a:off x="7115622" y="1740495"/>
            <a:ext cx="39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α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1241249" y="3911057"/>
            <a:ext cx="857836" cy="1178135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241249" y="2830571"/>
            <a:ext cx="914175" cy="107465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241249" y="3905221"/>
            <a:ext cx="857836" cy="5836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15707" y="3720555"/>
            <a:ext cx="924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“Start”</a:t>
            </a:r>
            <a:endParaRPr lang="en-US" sz="20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52905" y="3002054"/>
            <a:ext cx="138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r>
              <a:rPr lang="en-US" baseline="30000" dirty="0" smtClean="0"/>
              <a:t>1</a:t>
            </a:r>
            <a:r>
              <a:rPr lang="en-US" dirty="0" smtClean="0"/>
              <a:t>(</a:t>
            </a:r>
            <a:r>
              <a:rPr lang="en-US" dirty="0" err="1" smtClean="0"/>
              <a:t>V,“Start</a:t>
            </a:r>
            <a:r>
              <a:rPr lang="en-US" dirty="0" smtClean="0"/>
              <a:t>”)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57002" y="4494239"/>
            <a:ext cx="139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baseline="30000" dirty="0" smtClean="0"/>
              <a:t>1</a:t>
            </a:r>
            <a:r>
              <a:rPr lang="en-US" dirty="0" smtClean="0"/>
              <a:t>(</a:t>
            </a:r>
            <a:r>
              <a:rPr lang="en-US" dirty="0" err="1"/>
              <a:t>N</a:t>
            </a:r>
            <a:r>
              <a:rPr lang="en-US" dirty="0" err="1" smtClean="0"/>
              <a:t>,“Start</a:t>
            </a:r>
            <a:r>
              <a:rPr lang="en-US" dirty="0" smtClean="0"/>
              <a:t>”)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397386" y="5923855"/>
            <a:ext cx="104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G</a:t>
            </a:r>
            <a:r>
              <a:rPr lang="en-US" baseline="30000" dirty="0" smtClean="0"/>
              <a:t>2</a:t>
            </a:r>
            <a:r>
              <a:rPr lang="en-US" dirty="0" smtClean="0"/>
              <a:t>(D,N)</a:t>
            </a:r>
            <a:endParaRPr lang="en-US" dirty="0"/>
          </a:p>
        </p:txBody>
      </p:sp>
      <p:cxnSp>
        <p:nvCxnSpPr>
          <p:cNvPr id="83" name="Straight Arrow Connector 82"/>
          <p:cNvCxnSpPr>
            <a:stCxn id="82" idx="0"/>
          </p:cNvCxnSpPr>
          <p:nvPr/>
        </p:nvCxnSpPr>
        <p:spPr>
          <a:xfrm flipH="1" flipV="1">
            <a:off x="3628651" y="4863571"/>
            <a:ext cx="293259" cy="1060284"/>
          </a:xfrm>
          <a:prstGeom prst="straightConnector1">
            <a:avLst/>
          </a:prstGeom>
          <a:grpFill/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869420" y="5891589"/>
            <a:ext cx="104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G</a:t>
            </a:r>
            <a:r>
              <a:rPr lang="en-US" baseline="30000" dirty="0" smtClean="0"/>
              <a:t>3</a:t>
            </a:r>
            <a:r>
              <a:rPr lang="en-US" dirty="0" smtClean="0"/>
              <a:t>(</a:t>
            </a:r>
            <a:r>
              <a:rPr lang="en-US" dirty="0"/>
              <a:t>N</a:t>
            </a:r>
            <a:r>
              <a:rPr lang="en-US" dirty="0" smtClean="0"/>
              <a:t>,D)</a:t>
            </a:r>
            <a:endParaRPr lang="en-US" dirty="0"/>
          </a:p>
        </p:txBody>
      </p:sp>
      <p:cxnSp>
        <p:nvCxnSpPr>
          <p:cNvPr id="88" name="Straight Arrow Connector 87"/>
          <p:cNvCxnSpPr>
            <a:stCxn id="87" idx="0"/>
          </p:cNvCxnSpPr>
          <p:nvPr/>
        </p:nvCxnSpPr>
        <p:spPr>
          <a:xfrm flipV="1">
            <a:off x="6393944" y="4863571"/>
            <a:ext cx="82496" cy="1028018"/>
          </a:xfrm>
          <a:prstGeom prst="straightConnector1">
            <a:avLst/>
          </a:prstGeom>
          <a:grpFill/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860435" y="568976"/>
            <a:ext cx="1911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Weight of </a:t>
            </a:r>
          </a:p>
          <a:p>
            <a:r>
              <a:rPr lang="en-US" dirty="0"/>
              <a:t>p</a:t>
            </a:r>
            <a:r>
              <a:rPr lang="en-US" dirty="0" smtClean="0"/>
              <a:t>aths from “Start” </a:t>
            </a:r>
          </a:p>
          <a:p>
            <a:r>
              <a:rPr lang="en-US" dirty="0" smtClean="0"/>
              <a:t>to “V” in 3</a:t>
            </a:r>
            <a:r>
              <a:rPr lang="en-US" baseline="30000" dirty="0" smtClean="0"/>
              <a:t>rd</a:t>
            </a:r>
            <a:r>
              <a:rPr lang="en-US" dirty="0" smtClean="0"/>
              <a:t> step</a:t>
            </a:r>
            <a:endParaRPr lang="en-US" dirty="0"/>
          </a:p>
        </p:txBody>
      </p:sp>
      <p:cxnSp>
        <p:nvCxnSpPr>
          <p:cNvPr id="91" name="Straight Arrow Connector 90"/>
          <p:cNvCxnSpPr>
            <a:stCxn id="90" idx="2"/>
          </p:cNvCxnSpPr>
          <p:nvPr/>
        </p:nvCxnSpPr>
        <p:spPr>
          <a:xfrm flipH="1">
            <a:off x="7688524" y="1492306"/>
            <a:ext cx="127781" cy="157470"/>
          </a:xfrm>
          <a:prstGeom prst="straightConnector1">
            <a:avLst/>
          </a:prstGeom>
          <a:grpFill/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23263" y="6171684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/>
              <a:t>β</a:t>
            </a:r>
            <a:r>
              <a:rPr lang="en-US" dirty="0" smtClean="0"/>
              <a:t> just does it backwards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</a:t>
            </a:r>
            <a:r>
              <a:rPr lang="en-US" dirty="0" err="1" smtClean="0"/>
              <a:t>vs</a:t>
            </a:r>
            <a:r>
              <a:rPr lang="en-US" dirty="0" smtClean="0"/>
              <a:t> Discriminative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Generative Models:</a:t>
            </a:r>
          </a:p>
          <a:p>
            <a:pPr lvl="1"/>
            <a:r>
              <a:rPr lang="en-US" sz="2400" dirty="0" smtClean="0"/>
              <a:t>Joint Distribution: P(</a:t>
            </a:r>
            <a:r>
              <a:rPr lang="en-US" sz="2400" dirty="0" err="1" smtClean="0"/>
              <a:t>x,y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Uses </a:t>
            </a:r>
            <a:r>
              <a:rPr lang="en-US" sz="2400" dirty="0" err="1" smtClean="0"/>
              <a:t>Bayes’s</a:t>
            </a:r>
            <a:r>
              <a:rPr lang="en-US" sz="2400" dirty="0" smtClean="0"/>
              <a:t> Rule to predict:  </a:t>
            </a:r>
            <a:r>
              <a:rPr lang="en-US" sz="2400" dirty="0" err="1" smtClean="0"/>
              <a:t>argmax</a:t>
            </a:r>
            <a:r>
              <a:rPr lang="en-US" sz="2400" baseline="-25000" dirty="0" err="1" smtClean="0"/>
              <a:t>y</a:t>
            </a:r>
            <a:r>
              <a:rPr lang="en-US" sz="2400" dirty="0" smtClean="0"/>
              <a:t> P(</a:t>
            </a:r>
            <a:r>
              <a:rPr lang="en-US" sz="2400" dirty="0" err="1" smtClean="0"/>
              <a:t>y|x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Can generate new samples (</a:t>
            </a:r>
            <a:r>
              <a:rPr lang="en-US" sz="2400" dirty="0" err="1" smtClean="0"/>
              <a:t>x,y</a:t>
            </a:r>
            <a:r>
              <a:rPr lang="en-US" sz="2400" dirty="0" smtClean="0"/>
              <a:t>)</a:t>
            </a:r>
          </a:p>
          <a:p>
            <a:pPr lvl="1"/>
            <a:endParaRPr lang="en-US" sz="1000" dirty="0"/>
          </a:p>
          <a:p>
            <a:r>
              <a:rPr lang="en-US" dirty="0" smtClean="0"/>
              <a:t>Discriminative Models:</a:t>
            </a:r>
          </a:p>
          <a:p>
            <a:pPr lvl="1"/>
            <a:r>
              <a:rPr lang="en-US" sz="2400" dirty="0" smtClean="0"/>
              <a:t>Conditional Distribution: P(</a:t>
            </a:r>
            <a:r>
              <a:rPr lang="en-US" sz="2400" dirty="0" err="1" smtClean="0"/>
              <a:t>y|x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Can use model directly to predict: </a:t>
            </a:r>
            <a:r>
              <a:rPr lang="en-US" sz="2400" dirty="0" err="1"/>
              <a:t>argmax</a:t>
            </a:r>
            <a:r>
              <a:rPr lang="en-US" sz="2400" baseline="-25000" dirty="0" err="1"/>
              <a:t>y</a:t>
            </a:r>
            <a:r>
              <a:rPr lang="en-US" sz="2400" dirty="0"/>
              <a:t> P(</a:t>
            </a:r>
            <a:r>
              <a:rPr lang="en-US" sz="2400" dirty="0" err="1"/>
              <a:t>y|x</a:t>
            </a:r>
            <a:r>
              <a:rPr lang="en-US" sz="2400" dirty="0" smtClean="0"/>
              <a:t>)</a:t>
            </a:r>
          </a:p>
          <a:p>
            <a:pPr lvl="1"/>
            <a:endParaRPr lang="en-US" sz="1000" dirty="0"/>
          </a:p>
          <a:p>
            <a:r>
              <a:rPr lang="en-US" dirty="0" smtClean="0"/>
              <a:t>Both trained via Maximum 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51581" y="4267096"/>
            <a:ext cx="1460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Same thing!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5209537" y="4467151"/>
            <a:ext cx="342044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6281859" y="4667206"/>
            <a:ext cx="271341" cy="164789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76795" y="1715899"/>
            <a:ext cx="2685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Hidden Markov Models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76795" y="3780962"/>
            <a:ext cx="3033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Conditional Random Fields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15929" y="2220333"/>
            <a:ext cx="1326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Mismatch!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4573885" y="2420388"/>
            <a:ext cx="342044" cy="0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917548" y="2620443"/>
            <a:ext cx="152401" cy="95403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6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Formulation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53303" y="1417638"/>
            <a:ext cx="2428418" cy="2199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</a:t>
            </a:r>
            <a:r>
              <a:rPr lang="en-US" sz="2000" baseline="30000" dirty="0"/>
              <a:t>2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649175" y="1417638"/>
            <a:ext cx="404734" cy="21996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α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7" name="Rectangle 6"/>
          <p:cNvSpPr/>
          <p:nvPr/>
        </p:nvSpPr>
        <p:spPr>
          <a:xfrm>
            <a:off x="4263653" y="1417638"/>
            <a:ext cx="404734" cy="219962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α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4666618" y="2152794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5062050" y="3890104"/>
            <a:ext cx="2428418" cy="2199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(G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T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7657922" y="3890104"/>
            <a:ext cx="404734" cy="219962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β</a:t>
            </a:r>
            <a:r>
              <a:rPr lang="en-US" baseline="30000" dirty="0" smtClean="0"/>
              <a:t>5</a:t>
            </a:r>
            <a:endParaRPr lang="en-US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4263653" y="3890104"/>
            <a:ext cx="404734" cy="219962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β</a:t>
            </a:r>
            <a:r>
              <a:rPr lang="en-US" baseline="30000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8387" y="4602388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  <p:sp>
        <p:nvSpPr>
          <p:cNvPr id="13" name="Content Placeholder 10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800" dirty="0" smtClean="0"/>
              <a:t>Use Matrices!</a:t>
            </a:r>
          </a:p>
          <a:p>
            <a:endParaRPr lang="en-US" sz="2800" dirty="0" smtClean="0"/>
          </a:p>
          <a:p>
            <a:r>
              <a:rPr lang="en-US" sz="2800" dirty="0" smtClean="0"/>
              <a:t>Fast to compute!</a:t>
            </a:r>
          </a:p>
          <a:p>
            <a:endParaRPr lang="en-US" sz="2800" dirty="0"/>
          </a:p>
          <a:p>
            <a:r>
              <a:rPr lang="en-US" sz="2800" dirty="0" smtClean="0"/>
              <a:t>Easy to implement!</a:t>
            </a:r>
            <a:endParaRPr lang="en-US" sz="2800" dirty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4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58429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Path Interpretation: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/>
              <a:t>Forward-Backward </a:t>
            </a:r>
            <a:r>
              <a:rPr lang="en-US" dirty="0" err="1" smtClean="0"/>
              <a:t>vs</a:t>
            </a:r>
            <a:r>
              <a:rPr lang="en-US" dirty="0" smtClean="0"/>
              <a:t> Viterbi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70300"/>
            <a:ext cx="8229600" cy="28362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Forward (and Backward) sums over all paths</a:t>
            </a:r>
          </a:p>
          <a:p>
            <a:pPr lvl="1"/>
            <a:r>
              <a:rPr lang="en-US" sz="2000" dirty="0" smtClean="0"/>
              <a:t>Computes expectation of reaching each state</a:t>
            </a:r>
          </a:p>
          <a:p>
            <a:pPr lvl="1"/>
            <a:r>
              <a:rPr lang="en-US" sz="2000" dirty="0" smtClean="0"/>
              <a:t>E.g., total (un-normalized) probability of y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=Verb over all possible y</a:t>
            </a:r>
            <a:r>
              <a:rPr lang="en-US" sz="2000" baseline="30000" dirty="0" smtClean="0"/>
              <a:t>1:2</a:t>
            </a:r>
            <a:endParaRPr lang="en-US" sz="500" baseline="30000" dirty="0"/>
          </a:p>
          <a:p>
            <a:r>
              <a:rPr lang="en-US" sz="2800" dirty="0" smtClean="0"/>
              <a:t>Viterbi only keeps the best path</a:t>
            </a:r>
          </a:p>
          <a:p>
            <a:pPr lvl="1"/>
            <a:r>
              <a:rPr lang="en-US" sz="2000" dirty="0" smtClean="0"/>
              <a:t>Computes best possible path to reaching each state</a:t>
            </a:r>
          </a:p>
          <a:p>
            <a:pPr lvl="1"/>
            <a:r>
              <a:rPr lang="en-US" sz="2000" dirty="0" smtClean="0"/>
              <a:t>E.g., single highest probability setting of y</a:t>
            </a:r>
            <a:r>
              <a:rPr lang="en-US" sz="2000" baseline="30000" dirty="0" smtClean="0"/>
              <a:t>1:3</a:t>
            </a:r>
            <a:r>
              <a:rPr lang="en-US" sz="2000" dirty="0" smtClean="0"/>
              <a:t> such that y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=Verb 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39" y="1767030"/>
            <a:ext cx="3002791" cy="1811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92" y="1824488"/>
            <a:ext cx="2923391" cy="17251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5715" y="1458337"/>
            <a:ext cx="1057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Forward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110398" y="1455216"/>
            <a:ext cx="885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Viterbi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193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Summary: </a:t>
            </a:r>
            <a:r>
              <a:rPr lang="en-US" dirty="0" smtClean="0"/>
              <a:t>Training CRFs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Similar optimality condition as HMMs:</a:t>
            </a:r>
          </a:p>
          <a:p>
            <a:pPr lvl="1"/>
            <a:r>
              <a:rPr lang="en-US" dirty="0" smtClean="0"/>
              <a:t>Match frequency counts of model components!</a:t>
            </a:r>
          </a:p>
          <a:p>
            <a:endParaRPr lang="en-US" sz="1600" dirty="0"/>
          </a:p>
          <a:p>
            <a:endParaRPr lang="en-US" dirty="0" smtClean="0"/>
          </a:p>
          <a:p>
            <a:pPr lvl="1"/>
            <a:r>
              <a:rPr lang="en-US" dirty="0" smtClean="0"/>
              <a:t>Except HMMs can just set the model using counts</a:t>
            </a:r>
          </a:p>
          <a:p>
            <a:pPr lvl="1"/>
            <a:r>
              <a:rPr lang="en-US" dirty="0" smtClean="0"/>
              <a:t>CRFs need to do gradient descent to match counts</a:t>
            </a:r>
          </a:p>
          <a:p>
            <a:pPr lvl="1"/>
            <a:endParaRPr lang="en-US" sz="1600" dirty="0"/>
          </a:p>
          <a:p>
            <a:r>
              <a:rPr lang="en-US" dirty="0" smtClean="0"/>
              <a:t>Run Forward-Backward for expectation</a:t>
            </a:r>
          </a:p>
          <a:p>
            <a:pPr lvl="1"/>
            <a:r>
              <a:rPr lang="en-US" dirty="0" smtClean="0"/>
              <a:t>Just like HMMs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455871"/>
              </p:ext>
            </p:extLst>
          </p:nvPr>
        </p:nvGraphicFramePr>
        <p:xfrm>
          <a:off x="2194820" y="2744787"/>
          <a:ext cx="4945347" cy="858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40" name="Equation" r:id="rId3" imgW="2781300" imgH="482600" progId="Equation.3">
                  <p:embed/>
                </p:oleObj>
              </mc:Choice>
              <mc:Fallback>
                <p:oleObj name="Equation" r:id="rId3" imgW="2781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4820" y="2744787"/>
                        <a:ext cx="4945347" cy="858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01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General CRFs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149733"/>
              </p:ext>
            </p:extLst>
          </p:nvPr>
        </p:nvGraphicFramePr>
        <p:xfrm>
          <a:off x="1207293" y="1624013"/>
          <a:ext cx="2728913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3" name="Equation" r:id="rId3" imgW="1651000" imgH="609600" progId="Equation.3">
                  <p:embed/>
                </p:oleObj>
              </mc:Choice>
              <mc:Fallback>
                <p:oleObj name="Equation" r:id="rId3" imgW="16510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07293" y="1624013"/>
                        <a:ext cx="2728913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30812"/>
              </p:ext>
            </p:extLst>
          </p:nvPr>
        </p:nvGraphicFramePr>
        <p:xfrm>
          <a:off x="4497388" y="1679575"/>
          <a:ext cx="29051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4" name="Equation" r:id="rId5" imgW="1701800" imgH="482600" progId="Equation.3">
                  <p:embed/>
                </p:oleObj>
              </mc:Choice>
              <mc:Fallback>
                <p:oleObj name="Equation" r:id="rId5" imgW="1701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7388" y="1679575"/>
                        <a:ext cx="2905125" cy="82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398469"/>
              </p:ext>
            </p:extLst>
          </p:nvPr>
        </p:nvGraphicFramePr>
        <p:xfrm>
          <a:off x="4522788" y="2782888"/>
          <a:ext cx="28416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5" name="Equation" r:id="rId7" imgW="1663700" imgH="482600" progId="Equation.3">
                  <p:embed/>
                </p:oleObj>
              </mc:Choice>
              <mc:Fallback>
                <p:oleObj name="Equation" r:id="rId7" imgW="1663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22788" y="2782888"/>
                        <a:ext cx="2841625" cy="823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48188" y="1479520"/>
            <a:ext cx="729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New: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2788" y="2582833"/>
            <a:ext cx="616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Old: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556924"/>
              </p:ext>
            </p:extLst>
          </p:nvPr>
        </p:nvGraphicFramePr>
        <p:xfrm>
          <a:off x="1022351" y="3249690"/>
          <a:ext cx="1465224" cy="303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6" name="Equation" r:id="rId9" imgW="1130300" imgH="2336800" progId="Equation.3">
                  <p:embed/>
                </p:oleObj>
              </mc:Choice>
              <mc:Fallback>
                <p:oleObj name="Equation" r:id="rId9" imgW="1130300" imgH="2336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22351" y="3249690"/>
                        <a:ext cx="1465224" cy="3030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263623"/>
              </p:ext>
            </p:extLst>
          </p:nvPr>
        </p:nvGraphicFramePr>
        <p:xfrm>
          <a:off x="2887663" y="4070350"/>
          <a:ext cx="4127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7" name="Equation" r:id="rId11" imgW="241300" imgH="215900" progId="Equation.3">
                  <p:embed/>
                </p:oleObj>
              </mc:Choice>
              <mc:Fallback>
                <p:oleObj name="Equation" r:id="rId11" imgW="241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87663" y="4070350"/>
                        <a:ext cx="41275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587082"/>
              </p:ext>
            </p:extLst>
          </p:nvPr>
        </p:nvGraphicFramePr>
        <p:xfrm>
          <a:off x="2887663" y="5083969"/>
          <a:ext cx="5207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8" name="Equation" r:id="rId13" imgW="304800" imgH="241300" progId="Equation.3">
                  <p:embed/>
                </p:oleObj>
              </mc:Choice>
              <mc:Fallback>
                <p:oleObj name="Equation" r:id="rId13" imgW="304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87663" y="5083969"/>
                        <a:ext cx="520700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H="1">
            <a:off x="2552700" y="4241800"/>
            <a:ext cx="311150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552700" y="5270500"/>
            <a:ext cx="311150" cy="0"/>
          </a:xfrm>
          <a:prstGeom prst="straightConnector1">
            <a:avLst/>
          </a:prstGeom>
          <a:grpFill/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9000" y="2863868"/>
            <a:ext cx="13110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Reduction:</a:t>
            </a:r>
            <a:endParaRPr lang="en-US" sz="2000" dirty="0">
              <a:solidFill>
                <a:srgbClr val="95373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52900" y="5095021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/>
              <a:t>θ</a:t>
            </a:r>
            <a:r>
              <a:rPr lang="en-US" sz="2000" dirty="0" smtClean="0"/>
              <a:t> is “flattened” weight vector </a:t>
            </a:r>
          </a:p>
          <a:p>
            <a:r>
              <a:rPr lang="en-US" sz="2000" dirty="0" smtClean="0"/>
              <a:t>Can extend </a:t>
            </a:r>
            <a:r>
              <a:rPr lang="en-US" sz="2000" dirty="0" err="1" smtClean="0"/>
              <a:t>φ</a:t>
            </a:r>
            <a:r>
              <a:rPr lang="en-US" sz="2000" baseline="-25000" dirty="0" err="1" smtClean="0"/>
              <a:t>j</a:t>
            </a:r>
            <a:r>
              <a:rPr lang="en-US" sz="2000" dirty="0" smtClean="0"/>
              <a:t>(</a:t>
            </a:r>
            <a:r>
              <a:rPr lang="en-US" sz="2000" dirty="0" err="1" smtClean="0"/>
              <a:t>a,b|x</a:t>
            </a:r>
            <a:r>
              <a:rPr lang="en-US" sz="2000" dirty="0" smtClean="0"/>
              <a:t>)</a:t>
            </a:r>
            <a:endParaRPr lang="en-US" sz="2000" baseline="-250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074825"/>
              </p:ext>
            </p:extLst>
          </p:nvPr>
        </p:nvGraphicFramePr>
        <p:xfrm>
          <a:off x="4152900" y="4283301"/>
          <a:ext cx="3874522" cy="569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69" name="Equation" r:id="rId15" imgW="1905000" imgH="279400" progId="Equation.3">
                  <p:embed/>
                </p:oleObj>
              </mc:Choice>
              <mc:Fallback>
                <p:oleObj name="Equation" r:id="rId15" imgW="1905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52900" y="4283301"/>
                        <a:ext cx="3874522" cy="569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408363" y="4241800"/>
            <a:ext cx="567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9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General CRFs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951334"/>
              </p:ext>
            </p:extLst>
          </p:nvPr>
        </p:nvGraphicFramePr>
        <p:xfrm>
          <a:off x="1123573" y="1624013"/>
          <a:ext cx="3034285" cy="1124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82" name="Equation" r:id="rId3" imgW="1651000" imgH="609600" progId="Equation.3">
                  <p:embed/>
                </p:oleObj>
              </mc:Choice>
              <mc:Fallback>
                <p:oleObj name="Equation" r:id="rId3" imgW="16510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3573" y="1624013"/>
                        <a:ext cx="3034285" cy="1124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53318"/>
              </p:ext>
            </p:extLst>
          </p:nvPr>
        </p:nvGraphicFramePr>
        <p:xfrm>
          <a:off x="4413668" y="1679575"/>
          <a:ext cx="3230216" cy="916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83" name="Equation" r:id="rId5" imgW="1701800" imgH="482600" progId="Equation.3">
                  <p:embed/>
                </p:oleObj>
              </mc:Choice>
              <mc:Fallback>
                <p:oleObj name="Equation" r:id="rId5" imgW="1701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3668" y="1679575"/>
                        <a:ext cx="3230216" cy="916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614326"/>
              </p:ext>
            </p:extLst>
          </p:nvPr>
        </p:nvGraphicFramePr>
        <p:xfrm>
          <a:off x="1748753" y="3511347"/>
          <a:ext cx="5329830" cy="1028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84" name="Equation" r:id="rId7" imgW="2501900" imgH="482600" progId="Equation.3">
                  <p:embed/>
                </p:oleObj>
              </mc:Choice>
              <mc:Fallback>
                <p:oleObj name="Equation" r:id="rId7" imgW="2501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48753" y="3511347"/>
                        <a:ext cx="5329830" cy="1028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61898" y="2987841"/>
            <a:ext cx="3326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</a:t>
            </a:r>
            <a:r>
              <a:rPr lang="en-US" sz="2400" b="1" baseline="30000" dirty="0" smtClean="0"/>
              <a:t>st</a:t>
            </a:r>
            <a:r>
              <a:rPr lang="en-US" sz="2400" b="1" dirty="0" smtClean="0"/>
              <a:t> order Sequence CRFs:</a:t>
            </a:r>
            <a:endParaRPr lang="en-US" sz="2400" b="1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036732"/>
              </p:ext>
            </p:extLst>
          </p:nvPr>
        </p:nvGraphicFramePr>
        <p:xfrm>
          <a:off x="1981200" y="4800600"/>
          <a:ext cx="1181803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85" name="Equation" r:id="rId9" imgW="660400" imgH="571500" progId="Equation.3">
                  <p:embed/>
                </p:oleObj>
              </mc:Choice>
              <mc:Fallback>
                <p:oleObj name="Equation" r:id="rId9" imgW="6604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81200" y="4800600"/>
                        <a:ext cx="1181803" cy="1023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181481"/>
              </p:ext>
            </p:extLst>
          </p:nvPr>
        </p:nvGraphicFramePr>
        <p:xfrm>
          <a:off x="3770884" y="4713288"/>
          <a:ext cx="272415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86" name="Equation" r:id="rId11" imgW="1536700" imgH="609600" progId="Equation.3">
                  <p:embed/>
                </p:oleObj>
              </mc:Choice>
              <mc:Fallback>
                <p:oleObj name="Equation" r:id="rId11" imgW="15367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0884" y="4713288"/>
                        <a:ext cx="272415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046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85258"/>
              </p:ext>
            </p:extLst>
          </p:nvPr>
        </p:nvGraphicFramePr>
        <p:xfrm>
          <a:off x="3922443" y="3001395"/>
          <a:ext cx="3036235" cy="2423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1" name="Equation" r:id="rId3" imgW="1816100" imgH="1447800" progId="Equation.3">
                  <p:embed/>
                </p:oleObj>
              </mc:Choice>
              <mc:Fallback>
                <p:oleObj name="Equation" r:id="rId3" imgW="1816100" imgH="144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2443" y="3001395"/>
                        <a:ext cx="3036235" cy="2423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852532"/>
              </p:ext>
            </p:extLst>
          </p:nvPr>
        </p:nvGraphicFramePr>
        <p:xfrm>
          <a:off x="990106" y="3413009"/>
          <a:ext cx="2434922" cy="178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2" name="Equation" r:id="rId5" imgW="1371600" imgH="1003300" progId="Equation.3">
                  <p:embed/>
                </p:oleObj>
              </mc:Choice>
              <mc:Fallback>
                <p:oleObj name="Equation" r:id="rId5" imgW="13716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106" y="3413009"/>
                        <a:ext cx="2434922" cy="178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90106" y="5509075"/>
            <a:ext cx="248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Various attributes of x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4553139" y="5509075"/>
            <a:ext cx="2707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Stack for each label </a:t>
            </a:r>
            <a:r>
              <a:rPr lang="en-US" sz="2000" dirty="0" err="1" smtClean="0"/>
              <a:t>y</a:t>
            </a:r>
            <a:r>
              <a:rPr lang="en-US" sz="2000" baseline="30000" dirty="0" err="1" smtClean="0"/>
              <a:t>j</a:t>
            </a:r>
            <a:r>
              <a:rPr lang="en-US" sz="2000" dirty="0" smtClean="0"/>
              <a:t>=b</a:t>
            </a:r>
            <a:endParaRPr lang="en-US" sz="2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854855"/>
              </p:ext>
            </p:extLst>
          </p:nvPr>
        </p:nvGraphicFramePr>
        <p:xfrm>
          <a:off x="1466964" y="1547894"/>
          <a:ext cx="5648022" cy="1089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23" name="Equation" r:id="rId7" imgW="2501900" imgH="482600" progId="Equation.3">
                  <p:embed/>
                </p:oleObj>
              </mc:Choice>
              <mc:Fallback>
                <p:oleObj name="Equation" r:id="rId7" imgW="2501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66964" y="1547894"/>
                        <a:ext cx="5648022" cy="1089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033847" y="3816513"/>
            <a:ext cx="1419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All 0’s except 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 sub-vector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5210" y="2667949"/>
            <a:ext cx="1854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Basic formulation </a:t>
            </a:r>
          </a:p>
          <a:p>
            <a:r>
              <a:rPr lang="en-US" dirty="0" smtClean="0">
                <a:solidFill>
                  <a:srgbClr val="953735"/>
                </a:solidFill>
              </a:rPr>
              <a:t>only had first part</a:t>
            </a:r>
            <a:endParaRPr lang="en-US" dirty="0">
              <a:solidFill>
                <a:srgbClr val="953735"/>
              </a:solidFill>
            </a:endParaRPr>
          </a:p>
        </p:txBody>
      </p: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1562564" y="3314280"/>
            <a:ext cx="756000" cy="443617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0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Summary:</a:t>
            </a:r>
            <a:r>
              <a:rPr lang="en-US" dirty="0" smtClean="0"/>
              <a:t> CRFs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0056"/>
          </a:xfrm>
        </p:spPr>
        <p:txBody>
          <a:bodyPr>
            <a:noAutofit/>
          </a:bodyPr>
          <a:lstStyle/>
          <a:p>
            <a:r>
              <a:rPr lang="en-US" sz="2800" dirty="0" smtClean="0"/>
              <a:t>“Log-Linear”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order sequence model</a:t>
            </a:r>
          </a:p>
          <a:p>
            <a:pPr lvl="1"/>
            <a:r>
              <a:rPr lang="en-US" sz="2400" dirty="0" smtClean="0"/>
              <a:t>Multiclass LR + 1</a:t>
            </a:r>
            <a:r>
              <a:rPr lang="en-US" sz="2400" baseline="30000" dirty="0" smtClean="0"/>
              <a:t>st</a:t>
            </a:r>
            <a:r>
              <a:rPr lang="en-US" sz="2400" dirty="0"/>
              <a:t> </a:t>
            </a:r>
            <a:r>
              <a:rPr lang="en-US" sz="2400" dirty="0" smtClean="0"/>
              <a:t>order components</a:t>
            </a:r>
          </a:p>
          <a:p>
            <a:pPr lvl="1"/>
            <a:r>
              <a:rPr lang="en-US" sz="2400" dirty="0"/>
              <a:t>Discriminative Version of HMMs</a:t>
            </a:r>
          </a:p>
          <a:p>
            <a:pPr lvl="1"/>
            <a:endParaRPr lang="en-US" sz="2400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sz="3600" dirty="0"/>
          </a:p>
          <a:p>
            <a:pPr lvl="1"/>
            <a:r>
              <a:rPr lang="en-US" sz="2400" dirty="0" smtClean="0"/>
              <a:t>Predict using Viterbi, Train using Gradient Descent</a:t>
            </a:r>
          </a:p>
          <a:p>
            <a:pPr lvl="1"/>
            <a:r>
              <a:rPr lang="en-US" sz="2400" dirty="0" smtClean="0"/>
              <a:t>Need forward-backward to differentiate partition function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546761"/>
              </p:ext>
            </p:extLst>
          </p:nvPr>
        </p:nvGraphicFramePr>
        <p:xfrm>
          <a:off x="2420142" y="3053453"/>
          <a:ext cx="2758115" cy="1022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20" name="Equation" r:id="rId3" imgW="1651000" imgH="609600" progId="Equation.3">
                  <p:embed/>
                </p:oleObj>
              </mc:Choice>
              <mc:Fallback>
                <p:oleObj name="Equation" r:id="rId3" imgW="16510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0142" y="3053453"/>
                        <a:ext cx="2758115" cy="1022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353033"/>
              </p:ext>
            </p:extLst>
          </p:nvPr>
        </p:nvGraphicFramePr>
        <p:xfrm>
          <a:off x="2420143" y="4196731"/>
          <a:ext cx="4021038" cy="775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21" name="Equation" r:id="rId5" imgW="2501900" imgH="482600" progId="Equation.3">
                  <p:embed/>
                </p:oleObj>
              </mc:Choice>
              <mc:Fallback>
                <p:oleObj name="Equation" r:id="rId5" imgW="2501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0143" y="4196731"/>
                        <a:ext cx="4021038" cy="775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573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Structural SVMs</a:t>
            </a:r>
          </a:p>
          <a:p>
            <a:pPr lvl="1"/>
            <a:r>
              <a:rPr lang="en-US" dirty="0" smtClean="0"/>
              <a:t>Hinge loss for sequence prediction</a:t>
            </a:r>
          </a:p>
          <a:p>
            <a:r>
              <a:rPr lang="en-US" smtClean="0"/>
              <a:t>More </a:t>
            </a:r>
            <a:r>
              <a:rPr lang="en-US" dirty="0" smtClean="0"/>
              <a:t>General Structured Prediction</a:t>
            </a:r>
          </a:p>
          <a:p>
            <a:r>
              <a:rPr lang="en-US" dirty="0" smtClean="0"/>
              <a:t>Next Recitation: </a:t>
            </a:r>
          </a:p>
          <a:p>
            <a:pPr lvl="1"/>
            <a:r>
              <a:rPr lang="en-US" dirty="0" smtClean="0"/>
              <a:t>Optimizing non-differentiable functions (Lasso)</a:t>
            </a:r>
          </a:p>
          <a:p>
            <a:pPr lvl="1"/>
            <a:r>
              <a:rPr lang="en-US" dirty="0" smtClean="0"/>
              <a:t>Accelerated gradient descent</a:t>
            </a:r>
          </a:p>
          <a:p>
            <a:r>
              <a:rPr lang="en-US" dirty="0" smtClean="0"/>
              <a:t>Homework 2 due in 12 days</a:t>
            </a:r>
          </a:p>
          <a:p>
            <a:pPr lvl="1"/>
            <a:r>
              <a:rPr lang="en-US" dirty="0" smtClean="0"/>
              <a:t>Tuesday, Feb 3</a:t>
            </a:r>
            <a:r>
              <a:rPr lang="en-US" baseline="30000" dirty="0" smtClean="0"/>
              <a:t>rd</a:t>
            </a:r>
            <a:r>
              <a:rPr lang="en-US" dirty="0" smtClean="0"/>
              <a:t> at 2pm via Moodle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1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Binary (or Multiclass) prediction</a:t>
            </a:r>
          </a:p>
          <a:p>
            <a:r>
              <a:rPr lang="en-US" sz="2800" dirty="0" smtClean="0"/>
              <a:t>Model joint distribution (Generative):</a:t>
            </a:r>
          </a:p>
          <a:p>
            <a:endParaRPr lang="en-US" sz="4400" dirty="0"/>
          </a:p>
          <a:p>
            <a:r>
              <a:rPr lang="en-US" sz="2800" dirty="0" smtClean="0"/>
              <a:t>“Naïve” independence assumption:</a:t>
            </a:r>
            <a:endParaRPr lang="en-US" sz="2800" dirty="0"/>
          </a:p>
          <a:p>
            <a:endParaRPr lang="en-US" sz="4400" dirty="0" smtClean="0"/>
          </a:p>
          <a:p>
            <a:r>
              <a:rPr lang="en-US" sz="2800" dirty="0" smtClean="0"/>
              <a:t>Prediction via: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8212" y="6318003"/>
            <a:ext cx="504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Naive_Bayes_classifier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126098"/>
              </p:ext>
            </p:extLst>
          </p:nvPr>
        </p:nvGraphicFramePr>
        <p:xfrm>
          <a:off x="3099777" y="2767346"/>
          <a:ext cx="3427944" cy="52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1" name="Equation" r:id="rId3" imgW="1333500" imgH="203200" progId="Equation.3">
                  <p:embed/>
                </p:oleObj>
              </mc:Choice>
              <mc:Fallback>
                <p:oleObj name="Equation" r:id="rId3" imgW="1333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9777" y="2767346"/>
                        <a:ext cx="3427944" cy="523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836089"/>
              </p:ext>
            </p:extLst>
          </p:nvPr>
        </p:nvGraphicFramePr>
        <p:xfrm>
          <a:off x="3135313" y="3906838"/>
          <a:ext cx="322421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2" name="Equation" r:id="rId5" imgW="1346200" imgH="457200" progId="Equation.3">
                  <p:embed/>
                </p:oleObj>
              </mc:Choice>
              <mc:Fallback>
                <p:oleObj name="Equation" r:id="rId5" imgW="1346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5313" y="3906838"/>
                        <a:ext cx="3224212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618753"/>
              </p:ext>
            </p:extLst>
          </p:nvPr>
        </p:nvGraphicFramePr>
        <p:xfrm>
          <a:off x="424223" y="5071222"/>
          <a:ext cx="8074736" cy="946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3" name="Equation" r:id="rId7" imgW="3911600" imgH="457200" progId="Equation.3">
                  <p:embed/>
                </p:oleObj>
              </mc:Choice>
              <mc:Fallback>
                <p:oleObj name="Equation" r:id="rId7" imgW="3911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4223" y="5071222"/>
                        <a:ext cx="8074736" cy="946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556267"/>
              </p:ext>
            </p:extLst>
          </p:nvPr>
        </p:nvGraphicFramePr>
        <p:xfrm>
          <a:off x="6969125" y="1688451"/>
          <a:ext cx="13557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4" name="Equation" r:id="rId9" imgW="762000" imgH="495300" progId="Equation.3">
                  <p:embed/>
                </p:oleObj>
              </mc:Choice>
              <mc:Fallback>
                <p:oleObj name="Equation" r:id="rId9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69125" y="1688451"/>
                        <a:ext cx="135572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249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61424"/>
            <a:ext cx="8229600" cy="2964740"/>
          </a:xfrm>
        </p:spPr>
        <p:txBody>
          <a:bodyPr/>
          <a:lstStyle/>
          <a:p>
            <a:r>
              <a:rPr lang="en-US" dirty="0" smtClean="0"/>
              <a:t>Prediction:</a:t>
            </a:r>
          </a:p>
          <a:p>
            <a:endParaRPr lang="en-US" dirty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235515"/>
              </p:ext>
            </p:extLst>
          </p:nvPr>
        </p:nvGraphicFramePr>
        <p:xfrm>
          <a:off x="1974616" y="1489071"/>
          <a:ext cx="25111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89"/>
                <a:gridCol w="634976"/>
                <a:gridCol w="716909"/>
              </a:tblGrid>
              <a:tr h="239676">
                <a:tc>
                  <a:txBody>
                    <a:bodyPr/>
                    <a:lstStyle/>
                    <a:p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x</a:t>
                      </a:r>
                      <a:r>
                        <a:rPr lang="en-US" baseline="-25000" dirty="0" err="1" smtClean="0"/>
                        <a:t>d</a:t>
                      </a:r>
                      <a:r>
                        <a:rPr lang="en-US" dirty="0" smtClean="0"/>
                        <a:t>=1|y)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y=-1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y=+1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9676">
                <a:tc>
                  <a:txBody>
                    <a:bodyPr/>
                    <a:lstStyle/>
                    <a:p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1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96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96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980855"/>
              </p:ext>
            </p:extLst>
          </p:nvPr>
        </p:nvGraphicFramePr>
        <p:xfrm>
          <a:off x="4902308" y="1489071"/>
          <a:ext cx="16508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8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P(y=-1)  = 0.4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P(y=+1)</a:t>
                      </a:r>
                      <a:r>
                        <a:rPr lang="en-US" baseline="0" dirty="0" smtClean="0"/>
                        <a:t> = 0.6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601525"/>
              </p:ext>
            </p:extLst>
          </p:nvPr>
        </p:nvGraphicFramePr>
        <p:xfrm>
          <a:off x="644359" y="3565674"/>
          <a:ext cx="76644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04" name="Equation" r:id="rId3" imgW="3911600" imgH="457200" progId="Equation.3">
                  <p:embed/>
                </p:oleObj>
              </mc:Choice>
              <mc:Fallback>
                <p:oleObj name="Equation" r:id="rId3" imgW="3911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359" y="3565674"/>
                        <a:ext cx="76644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422676"/>
              </p:ext>
            </p:extLst>
          </p:nvPr>
        </p:nvGraphicFramePr>
        <p:xfrm>
          <a:off x="6900848" y="1489071"/>
          <a:ext cx="13557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05" name="Equation" r:id="rId5" imgW="762000" imgH="495300" progId="Equation.3">
                  <p:embed/>
                </p:oleObj>
              </mc:Choice>
              <mc:Fallback>
                <p:oleObj name="Equation" r:id="rId5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00848" y="1489071"/>
                        <a:ext cx="135572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9991"/>
              </p:ext>
            </p:extLst>
          </p:nvPr>
        </p:nvGraphicFramePr>
        <p:xfrm>
          <a:off x="789866" y="4636390"/>
          <a:ext cx="7378191" cy="148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770"/>
                <a:gridCol w="2860807"/>
                <a:gridCol w="2767061"/>
                <a:gridCol w="933553"/>
              </a:tblGrid>
              <a:tr h="37458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P(y=-1|x)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P(y=+1|x)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(1,0,0)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 * 0.5 * 0.1 * 0.9 = 0.018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0.6 * 0.7 * 0.6 * 0.5 = 0.126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y = +1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(0,1,1)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 * 0.5 * 0.9</a:t>
                      </a:r>
                      <a:r>
                        <a:rPr lang="en-US" baseline="0" dirty="0" smtClean="0"/>
                        <a:t> * 0.1 = 0.018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 * 0.3 * 0.4</a:t>
                      </a:r>
                      <a:r>
                        <a:rPr lang="en-US" baseline="0" dirty="0" smtClean="0"/>
                        <a:t> * 0.5 = 0.036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= 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(0,1,0)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 * 0.5 * 0.9 * 0.9 = 0.162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 * 0.3 * 0.4 * 0.5 = 0.036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= -1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80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924" y="1547887"/>
            <a:ext cx="8229600" cy="2634977"/>
          </a:xfrm>
        </p:spPr>
        <p:txBody>
          <a:bodyPr/>
          <a:lstStyle/>
          <a:p>
            <a:r>
              <a:rPr lang="en-US" dirty="0" smtClean="0"/>
              <a:t>Matrix Formulation:</a:t>
            </a:r>
          </a:p>
          <a:p>
            <a:endParaRPr lang="en-US" dirty="0"/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6060"/>
              </p:ext>
            </p:extLst>
          </p:nvPr>
        </p:nvGraphicFramePr>
        <p:xfrm>
          <a:off x="1303638" y="4457219"/>
          <a:ext cx="25111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89"/>
                <a:gridCol w="634976"/>
                <a:gridCol w="716909"/>
              </a:tblGrid>
              <a:tr h="239676">
                <a:tc>
                  <a:txBody>
                    <a:bodyPr/>
                    <a:lstStyle/>
                    <a:p>
                      <a:r>
                        <a:rPr lang="en-US" dirty="0" smtClean="0"/>
                        <a:t>P(</a:t>
                      </a:r>
                      <a:r>
                        <a:rPr lang="en-US" dirty="0" err="1" smtClean="0"/>
                        <a:t>x</a:t>
                      </a:r>
                      <a:r>
                        <a:rPr lang="en-US" baseline="-25000" dirty="0" err="1" smtClean="0"/>
                        <a:t>d</a:t>
                      </a:r>
                      <a:r>
                        <a:rPr lang="en-US" dirty="0" smtClean="0"/>
                        <a:t>=1|y)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y=-1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y=+1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9676">
                <a:tc>
                  <a:txBody>
                    <a:bodyPr/>
                    <a:lstStyle/>
                    <a:p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1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96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967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P(x</a:t>
                      </a:r>
                      <a:r>
                        <a:rPr lang="en-US" baseline="30000" dirty="0" smtClean="0"/>
                        <a:t>3</a:t>
                      </a:r>
                      <a:r>
                        <a:rPr lang="en-US" baseline="0" dirty="0" smtClean="0"/>
                        <a:t>=1|y)</a:t>
                      </a:r>
                      <a:endParaRPr lang="en-US" baseline="-25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993227"/>
              </p:ext>
            </p:extLst>
          </p:nvPr>
        </p:nvGraphicFramePr>
        <p:xfrm>
          <a:off x="4714202" y="4465832"/>
          <a:ext cx="165088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8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P(y=-1)  = 0.4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P(y=+1)</a:t>
                      </a:r>
                      <a:r>
                        <a:rPr lang="en-US" baseline="0" dirty="0" smtClean="0"/>
                        <a:t> = 0.6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953102"/>
              </p:ext>
            </p:extLst>
          </p:nvPr>
        </p:nvGraphicFramePr>
        <p:xfrm>
          <a:off x="2116705" y="2165289"/>
          <a:ext cx="5134436" cy="99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84" name="Equation" r:id="rId3" imgW="2374900" imgH="457200" progId="Equation.3">
                  <p:embed/>
                </p:oleObj>
              </mc:Choice>
              <mc:Fallback>
                <p:oleObj name="Equation" r:id="rId3" imgW="2374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6705" y="2165289"/>
                        <a:ext cx="5134436" cy="99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377527"/>
              </p:ext>
            </p:extLst>
          </p:nvPr>
        </p:nvGraphicFramePr>
        <p:xfrm>
          <a:off x="7026799" y="4473671"/>
          <a:ext cx="13557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85" name="Equation" r:id="rId5" imgW="762000" imgH="495300" progId="Equation.3">
                  <p:embed/>
                </p:oleObj>
              </mc:Choice>
              <mc:Fallback>
                <p:oleObj name="Equation" r:id="rId5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26799" y="4473671"/>
                        <a:ext cx="1355725" cy="87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232073"/>
              </p:ext>
            </p:extLst>
          </p:nvPr>
        </p:nvGraphicFramePr>
        <p:xfrm>
          <a:off x="1124744" y="3357970"/>
          <a:ext cx="29908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86" name="Equation" r:id="rId7" imgW="1384300" imgH="241300" progId="Equation.3">
                  <p:embed/>
                </p:oleObj>
              </mc:Choice>
              <mc:Fallback>
                <p:oleObj name="Equation" r:id="rId7" imgW="1384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4744" y="3357970"/>
                        <a:ext cx="2990850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292873"/>
              </p:ext>
            </p:extLst>
          </p:nvPr>
        </p:nvGraphicFramePr>
        <p:xfrm>
          <a:off x="4526759" y="3406595"/>
          <a:ext cx="183832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87" name="Equation" r:id="rId9" imgW="850900" imgH="215900" progId="Equation.3">
                  <p:embed/>
                </p:oleObj>
              </mc:Choice>
              <mc:Fallback>
                <p:oleObj name="Equation" r:id="rId9" imgW="850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26759" y="3406595"/>
                        <a:ext cx="1838325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759682" y="3854290"/>
            <a:ext cx="124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(Sums to 1)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08465" y="3845429"/>
            <a:ext cx="221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(Each          Sums to 1)</a:t>
            </a:r>
            <a:endParaRPr lang="en-US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181217"/>
              </p:ext>
            </p:extLst>
          </p:nvPr>
        </p:nvGraphicFramePr>
        <p:xfrm>
          <a:off x="2144422" y="3835217"/>
          <a:ext cx="468435" cy="425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088" name="Equation" r:id="rId11" imgW="266700" imgH="241300" progId="Equation.3">
                  <p:embed/>
                </p:oleObj>
              </mc:Choice>
              <mc:Fallback>
                <p:oleObj name="Equation" r:id="rId11" imgW="266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44422" y="3835217"/>
                        <a:ext cx="468435" cy="425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085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</a:t>
            </a:r>
            <a:r>
              <a:rPr lang="en-US" dirty="0"/>
              <a:t>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via Max Likelihood:</a:t>
            </a:r>
          </a:p>
          <a:p>
            <a:endParaRPr lang="en-US" dirty="0"/>
          </a:p>
          <a:p>
            <a:endParaRPr lang="en-US" sz="1000" dirty="0" smtClean="0"/>
          </a:p>
          <a:p>
            <a:endParaRPr lang="en-US" dirty="0"/>
          </a:p>
          <a:p>
            <a:r>
              <a:rPr lang="en-US" dirty="0" smtClean="0"/>
              <a:t>Estimate P(y) and each P(</a:t>
            </a:r>
            <a:r>
              <a:rPr lang="en-US" dirty="0" err="1" smtClean="0"/>
              <a:t>x</a:t>
            </a:r>
            <a:r>
              <a:rPr lang="en-US" baseline="30000" dirty="0" err="1" smtClean="0"/>
              <a:t>d</a:t>
            </a:r>
            <a:r>
              <a:rPr lang="en-US" dirty="0" err="1" smtClean="0"/>
              <a:t>|y</a:t>
            </a:r>
            <a:r>
              <a:rPr lang="en-US" dirty="0" smtClean="0"/>
              <a:t>) from data</a:t>
            </a:r>
          </a:p>
          <a:p>
            <a:pPr lvl="1"/>
            <a:r>
              <a:rPr lang="en-US" dirty="0" smtClean="0"/>
              <a:t>Count frequencies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588416"/>
              </p:ext>
            </p:extLst>
          </p:nvPr>
        </p:nvGraphicFramePr>
        <p:xfrm>
          <a:off x="7174908" y="2287425"/>
          <a:ext cx="1074034" cy="696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87" name="Equation" r:id="rId3" imgW="762000" imgH="495300" progId="Equation.3">
                  <p:embed/>
                </p:oleObj>
              </mc:Choice>
              <mc:Fallback>
                <p:oleObj name="Equation" r:id="rId3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4908" y="2287425"/>
                        <a:ext cx="1074034" cy="696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535745"/>
              </p:ext>
            </p:extLst>
          </p:nvPr>
        </p:nvGraphicFramePr>
        <p:xfrm>
          <a:off x="6553200" y="1651566"/>
          <a:ext cx="1695742" cy="53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88" name="Equation" r:id="rId5" imgW="889000" imgH="279400" progId="Equation.3">
                  <p:embed/>
                </p:oleObj>
              </mc:Choice>
              <mc:Fallback>
                <p:oleObj name="Equation" r:id="rId5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53200" y="1651566"/>
                        <a:ext cx="1695742" cy="532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14321"/>
              </p:ext>
            </p:extLst>
          </p:nvPr>
        </p:nvGraphicFramePr>
        <p:xfrm>
          <a:off x="1012284" y="2287588"/>
          <a:ext cx="56229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89" name="Equation" r:id="rId7" imgW="2603500" imgH="457200" progId="Equation.3">
                  <p:embed/>
                </p:oleObj>
              </mc:Choice>
              <mc:Fallback>
                <p:oleObj name="Equation" r:id="rId7" imgW="2603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2284" y="2287588"/>
                        <a:ext cx="56229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050963"/>
              </p:ext>
            </p:extLst>
          </p:nvPr>
        </p:nvGraphicFramePr>
        <p:xfrm>
          <a:off x="1295131" y="4662488"/>
          <a:ext cx="2408237" cy="105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90" name="Equation" r:id="rId9" imgW="1447800" imgH="635000" progId="Equation.3">
                  <p:embed/>
                </p:oleObj>
              </mc:Choice>
              <mc:Fallback>
                <p:oleObj name="Equation" r:id="rId9" imgW="14478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95131" y="4662488"/>
                        <a:ext cx="2408237" cy="1055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384532"/>
              </p:ext>
            </p:extLst>
          </p:nvPr>
        </p:nvGraphicFramePr>
        <p:xfrm>
          <a:off x="4138087" y="4648200"/>
          <a:ext cx="3862388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91" name="Equation" r:id="rId11" imgW="2324100" imgH="889000" progId="Equation.3">
                  <p:embed/>
                </p:oleObj>
              </mc:Choice>
              <mc:Fallback>
                <p:oleObj name="Equation" r:id="rId11" imgW="23241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38087" y="4648200"/>
                        <a:ext cx="3862388" cy="147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61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</a:t>
            </a:r>
            <a:r>
              <a:rPr lang="en-US" dirty="0" err="1" smtClean="0"/>
              <a:t>vs</a:t>
            </a:r>
            <a:r>
              <a:rPr lang="en-US" dirty="0" smtClean="0"/>
              <a:t>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endParaRPr lang="en-US" sz="4400" dirty="0"/>
          </a:p>
          <a:p>
            <a:r>
              <a:rPr lang="en-US" dirty="0" smtClean="0"/>
              <a:t>Hidden Markov Models:</a:t>
            </a:r>
            <a:endParaRPr lang="en-US" dirty="0"/>
          </a:p>
          <a:p>
            <a:endParaRPr lang="en-US" sz="8400" dirty="0" smtClean="0"/>
          </a:p>
          <a:p>
            <a:r>
              <a:rPr lang="en-US" b="1" dirty="0" smtClean="0"/>
              <a:t>HMMs ≈ 1</a:t>
            </a:r>
            <a:r>
              <a:rPr lang="en-US" b="1" baseline="30000" dirty="0" smtClean="0"/>
              <a:t>st</a:t>
            </a:r>
            <a:r>
              <a:rPr lang="en-US" b="1" dirty="0" smtClean="0"/>
              <a:t> order variant of Naïve Bayes!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039652"/>
              </p:ext>
            </p:extLst>
          </p:nvPr>
        </p:nvGraphicFramePr>
        <p:xfrm>
          <a:off x="2701925" y="2012950"/>
          <a:ext cx="373697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96" name="Equation" r:id="rId3" imgW="1600200" imgH="457200" progId="Equation.3">
                  <p:embed/>
                </p:oleObj>
              </mc:Choice>
              <mc:Fallback>
                <p:oleObj name="Equation" r:id="rId3" imgW="1600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1925" y="2012950"/>
                        <a:ext cx="3736975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030084"/>
              </p:ext>
            </p:extLst>
          </p:nvPr>
        </p:nvGraphicFramePr>
        <p:xfrm>
          <a:off x="1365250" y="3627438"/>
          <a:ext cx="6397625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97" name="Equation" r:id="rId5" imgW="2946400" imgH="482600" progId="Equation.3">
                  <p:embed/>
                </p:oleObj>
              </mc:Choice>
              <mc:Fallback>
                <p:oleObj name="Equation" r:id="rId5" imgW="2946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5250" y="3627438"/>
                        <a:ext cx="6397625" cy="104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41111" y="3008793"/>
            <a:ext cx="274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“Naïve” Generative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Independence Assumption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976260" y="2805356"/>
            <a:ext cx="191176" cy="258466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82322" y="3655124"/>
            <a:ext cx="204829" cy="262812"/>
          </a:xfrm>
          <a:prstGeom prst="straightConnector1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693270" y="5650945"/>
            <a:ext cx="2883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(just one interpretation…)</a:t>
            </a:r>
            <a:endParaRPr lang="en-US" sz="2000" dirty="0"/>
          </a:p>
        </p:txBody>
      </p:sp>
      <p:sp>
        <p:nvSpPr>
          <p:cNvPr id="18" name="Left Brace 17"/>
          <p:cNvSpPr/>
          <p:nvPr/>
        </p:nvSpPr>
        <p:spPr>
          <a:xfrm rot="16200000">
            <a:off x="4331624" y="3039385"/>
            <a:ext cx="175436" cy="3232705"/>
          </a:xfrm>
          <a:prstGeom prst="leftBrace">
            <a:avLst/>
          </a:prstGeom>
          <a:grpFill/>
          <a:ln>
            <a:solidFill>
              <a:schemeClr val="accent2">
                <a:lumMod val="75000"/>
              </a:schemeClr>
            </a:solidFill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0759" y="4682004"/>
            <a:ext cx="588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P(y)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67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grpFill/>
        <a:ln>
          <a:solidFill>
            <a:srgbClr val="FF0000"/>
          </a:solidFill>
          <a:tailEnd type="arrow" w="sm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6374</TotalTime>
  <Words>2731</Words>
  <Application>Microsoft Macintosh PowerPoint</Application>
  <PresentationFormat>On-screen Show (4:3)</PresentationFormat>
  <Paragraphs>642</Paragraphs>
  <Slides>47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Office Theme</vt:lpstr>
      <vt:lpstr>Equation</vt:lpstr>
      <vt:lpstr>Microsoft Equation</vt:lpstr>
      <vt:lpstr>Machine Learning &amp; Data Mining CS/CNS/EE 155</vt:lpstr>
      <vt:lpstr>Previous Lecture</vt:lpstr>
      <vt:lpstr>Outline of Today</vt:lpstr>
      <vt:lpstr>Generative vs Discriminative</vt:lpstr>
      <vt:lpstr>Naïve Bayes </vt:lpstr>
      <vt:lpstr>Naïve Bayes</vt:lpstr>
      <vt:lpstr>Naïve Bayes</vt:lpstr>
      <vt:lpstr>Naïve Bayes</vt:lpstr>
      <vt:lpstr>Naïve Bayes vs HMMs</vt:lpstr>
      <vt:lpstr>Naïve Bayes vs HMMs</vt:lpstr>
      <vt:lpstr>Summary: Naïve Bayes</vt:lpstr>
      <vt:lpstr>Learn Conditional Prob.?</vt:lpstr>
      <vt:lpstr>Summary: Generative Models</vt:lpstr>
      <vt:lpstr>Discriminative Models</vt:lpstr>
      <vt:lpstr>First Try</vt:lpstr>
      <vt:lpstr>Log Linear Models! (Logistic Regression)</vt:lpstr>
      <vt:lpstr>Naïve Bayes vs Logistic Regression</vt:lpstr>
      <vt:lpstr>Naïve Bayes vs Logistic Regression</vt:lpstr>
      <vt:lpstr>PowerPoint Presentation</vt:lpstr>
      <vt:lpstr>Conditional Random Fields</vt:lpstr>
      <vt:lpstr>“Log-Linear” 1st Order Sequential Model</vt:lpstr>
      <vt:lpstr>PowerPoint Presentation</vt:lpstr>
      <vt:lpstr>PowerPoint Presentation</vt:lpstr>
      <vt:lpstr>Basic Conditional Random Field</vt:lpstr>
      <vt:lpstr>Predict via Viterbi</vt:lpstr>
      <vt:lpstr>PowerPoint Presentation</vt:lpstr>
      <vt:lpstr>PowerPoint Presentation</vt:lpstr>
      <vt:lpstr>PowerPoint Presentation</vt:lpstr>
      <vt:lpstr>PowerPoint Presentation</vt:lpstr>
      <vt:lpstr>Computing P(y|x)</vt:lpstr>
      <vt:lpstr>Computing Partition Function</vt:lpstr>
      <vt:lpstr>Matrix Semiring</vt:lpstr>
      <vt:lpstr>Path Counting Interpretation</vt:lpstr>
      <vt:lpstr>Computing Partition Function</vt:lpstr>
      <vt:lpstr>Train via Gradient Descent</vt:lpstr>
      <vt:lpstr>Differentiating Log Partition</vt:lpstr>
      <vt:lpstr>Optimality Condition</vt:lpstr>
      <vt:lpstr>Forward-Backward for CRFs</vt:lpstr>
      <vt:lpstr>Path Interpretation</vt:lpstr>
      <vt:lpstr>Matrix Formulation</vt:lpstr>
      <vt:lpstr>Path Interpretation: Forward-Backward vs Viterbi</vt:lpstr>
      <vt:lpstr>Summary: Training CRFs</vt:lpstr>
      <vt:lpstr>More General CRFs</vt:lpstr>
      <vt:lpstr>More General CRFs</vt:lpstr>
      <vt:lpstr>Example</vt:lpstr>
      <vt:lpstr>Summary: CRFs</vt:lpstr>
      <vt:lpstr>Next Week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3324</cp:revision>
  <dcterms:created xsi:type="dcterms:W3CDTF">2015-01-06T05:34:21Z</dcterms:created>
  <dcterms:modified xsi:type="dcterms:W3CDTF">2015-01-30T01:49:31Z</dcterms:modified>
</cp:coreProperties>
</file>